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Hammersmith One"/>
      <p:regular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Fira Sans Extra Condensed Medium"/>
      <p:regular r:id="rId33"/>
      <p:bold r:id="rId34"/>
      <p:italic r:id="rId35"/>
      <p:boldItalic r:id="rId36"/>
    </p:embeddedFont>
    <p:embeddedFont>
      <p:font typeface="Fira Sans Extra Condensed"/>
      <p:regular r:id="rId37"/>
      <p:bold r:id="rId38"/>
      <p:italic r:id="rId39"/>
      <p:boldItalic r:id="rId40"/>
    </p:embeddedFont>
    <p:embeddedFont>
      <p:font typeface="Fira Sans Extra Condensed SemiBold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-boldItalic.fntdata"/><Relationship Id="rId20" Type="http://schemas.openxmlformats.org/officeDocument/2006/relationships/slide" Target="slides/slide16.xml"/><Relationship Id="rId42" Type="http://schemas.openxmlformats.org/officeDocument/2006/relationships/font" Target="fonts/FiraSansExtraCondensedSemiBold-bold.fntdata"/><Relationship Id="rId41" Type="http://schemas.openxmlformats.org/officeDocument/2006/relationships/font" Target="fonts/FiraSansExtraCondensedSemiBold-regular.fntdata"/><Relationship Id="rId22" Type="http://schemas.openxmlformats.org/officeDocument/2006/relationships/slide" Target="slides/slide18.xml"/><Relationship Id="rId44" Type="http://schemas.openxmlformats.org/officeDocument/2006/relationships/font" Target="fonts/FiraSansExtraCondensedSemiBold-boldItalic.fntdata"/><Relationship Id="rId21" Type="http://schemas.openxmlformats.org/officeDocument/2006/relationships/slide" Target="slides/slide17.xml"/><Relationship Id="rId43" Type="http://schemas.openxmlformats.org/officeDocument/2006/relationships/font" Target="fonts/FiraSansExtraCondensedSemiBold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HammersmithOne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Medium-regular.fntdata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35" Type="http://schemas.openxmlformats.org/officeDocument/2006/relationships/font" Target="fonts/FiraSansExtraCondensedMedium-italic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Medium-bold.fntdata"/><Relationship Id="rId15" Type="http://schemas.openxmlformats.org/officeDocument/2006/relationships/slide" Target="slides/slide11.xml"/><Relationship Id="rId37" Type="http://schemas.openxmlformats.org/officeDocument/2006/relationships/font" Target="fonts/FiraSansExtraCondensed-regular.fntdata"/><Relationship Id="rId14" Type="http://schemas.openxmlformats.org/officeDocument/2006/relationships/slide" Target="slides/slide10.xml"/><Relationship Id="rId36" Type="http://schemas.openxmlformats.org/officeDocument/2006/relationships/font" Target="fonts/FiraSansExtraCondensedMedium-boldItalic.fntdata"/><Relationship Id="rId17" Type="http://schemas.openxmlformats.org/officeDocument/2006/relationships/slide" Target="slides/slide13.xml"/><Relationship Id="rId39" Type="http://schemas.openxmlformats.org/officeDocument/2006/relationships/font" Target="fonts/FiraSansExtraCondensed-italic.fntdata"/><Relationship Id="rId16" Type="http://schemas.openxmlformats.org/officeDocument/2006/relationships/slide" Target="slides/slide12.xml"/><Relationship Id="rId38" Type="http://schemas.openxmlformats.org/officeDocument/2006/relationships/font" Target="fonts/FiraSansExtraCondensed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8d1d11c1ec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8d1d11c1e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84e158000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84e158000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84e158000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84e158000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84e158000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84e158000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84e158000e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84e158000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84e158000e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84e158000e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84e158000e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84e158000e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84e158000e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84e158000e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83da520c8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83da520c8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84e158000e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84e158000e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83da520c8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83da520c8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e8b782381_0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e8b782381_0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3da520c8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3da520c8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3da520c8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3da520c8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84e158000e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84e158000e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83da520c8a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83da520c8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84e158000e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84e158000e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e8b782381_0_1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e8b782381_0_1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a1cd33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ea1cd33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a1b6e560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a1b6e560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bc00f6a12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bc00f6a12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e8b782381_0_1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e8b782381_0_1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83da520c8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83da520c8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717025" y="1280400"/>
            <a:ext cx="3436500" cy="21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717025" y="3445200"/>
            <a:ext cx="39453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gif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insideairbnb.com/new-york-city/" TargetMode="External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4717025" y="1089925"/>
            <a:ext cx="3945300" cy="21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Project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Data visualization</a:t>
            </a:r>
            <a:endParaRPr sz="4200"/>
          </a:p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4743700" y="2931600"/>
            <a:ext cx="39453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1D1C1D"/>
                </a:solidFill>
                <a:highlight>
                  <a:srgbClr val="FFFFFF"/>
                </a:highlight>
                <a:latin typeface="Hammersmith One"/>
                <a:ea typeface="Hammersmith One"/>
                <a:cs typeface="Hammersmith One"/>
                <a:sym typeface="Hammersmith One"/>
              </a:rPr>
              <a:t>Clément Pilastre</a:t>
            </a:r>
            <a:r>
              <a:rPr lang="en" sz="1250">
                <a:solidFill>
                  <a:srgbClr val="1D1C1D"/>
                </a:solidFill>
                <a:highlight>
                  <a:srgbClr val="FFFFFF"/>
                </a:highlight>
                <a:latin typeface="Hammersmith One"/>
                <a:ea typeface="Hammersmith One"/>
                <a:cs typeface="Hammersmith One"/>
                <a:sym typeface="Hammersmith One"/>
              </a:rPr>
              <a:t> &amp; </a:t>
            </a:r>
            <a:r>
              <a:rPr lang="en" sz="1250">
                <a:solidFill>
                  <a:srgbClr val="1D1C1D"/>
                </a:solidFill>
                <a:highlight>
                  <a:srgbClr val="FFFFFF"/>
                </a:highlight>
                <a:latin typeface="Hammersmith One"/>
                <a:ea typeface="Hammersmith One"/>
                <a:cs typeface="Hammersmith One"/>
                <a:sym typeface="Hammersmith One"/>
              </a:rPr>
              <a:t>Damian Borsiak</a:t>
            </a:r>
            <a:endParaRPr sz="1250">
              <a:solidFill>
                <a:srgbClr val="1D1C1D"/>
              </a:solidFill>
              <a:highlight>
                <a:srgbClr val="FFFFFF"/>
              </a:highlight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 flipH="1" rot="1578645">
            <a:off x="2731727" y="1134112"/>
            <a:ext cx="1566930" cy="1715068"/>
            <a:chOff x="4718425" y="934625"/>
            <a:chExt cx="1467100" cy="1605800"/>
          </a:xfrm>
        </p:grpSpPr>
        <p:cxnSp>
          <p:nvCxnSpPr>
            <p:cNvPr id="54" name="Google Shape;54;p13"/>
            <p:cNvCxnSpPr/>
            <p:nvPr/>
          </p:nvCxnSpPr>
          <p:spPr>
            <a:xfrm>
              <a:off x="5119625" y="1316725"/>
              <a:ext cx="1065900" cy="122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" name="Google Shape;55;p13"/>
            <p:cNvSpPr/>
            <p:nvPr/>
          </p:nvSpPr>
          <p:spPr>
            <a:xfrm>
              <a:off x="4718425" y="934625"/>
              <a:ext cx="826800" cy="82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6" name="Google Shape;56;p13"/>
          <p:cNvGrpSpPr/>
          <p:nvPr/>
        </p:nvGrpSpPr>
        <p:grpSpPr>
          <a:xfrm flipH="1" rot="1578645">
            <a:off x="1209287" y="2129531"/>
            <a:ext cx="883060" cy="1781848"/>
            <a:chOff x="6176375" y="2540550"/>
            <a:chExt cx="826800" cy="1668325"/>
          </a:xfrm>
        </p:grpSpPr>
        <p:cxnSp>
          <p:nvCxnSpPr>
            <p:cNvPr id="57" name="Google Shape;57;p13"/>
            <p:cNvCxnSpPr/>
            <p:nvPr/>
          </p:nvCxnSpPr>
          <p:spPr>
            <a:xfrm rot="10800000">
              <a:off x="6190500" y="2540550"/>
              <a:ext cx="406200" cy="128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" name="Google Shape;58;p13"/>
            <p:cNvSpPr/>
            <p:nvPr/>
          </p:nvSpPr>
          <p:spPr>
            <a:xfrm>
              <a:off x="6176375" y="3382075"/>
              <a:ext cx="826800" cy="82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9" name="Google Shape;59;p13"/>
          <p:cNvGrpSpPr/>
          <p:nvPr/>
        </p:nvGrpSpPr>
        <p:grpSpPr>
          <a:xfrm flipH="1" rot="1578645">
            <a:off x="2276008" y="697150"/>
            <a:ext cx="709717" cy="1720355"/>
            <a:chOff x="6042175" y="934625"/>
            <a:chExt cx="664500" cy="1610750"/>
          </a:xfrm>
        </p:grpSpPr>
        <p:cxnSp>
          <p:nvCxnSpPr>
            <p:cNvPr id="60" name="Google Shape;60;p13"/>
            <p:cNvCxnSpPr/>
            <p:nvPr/>
          </p:nvCxnSpPr>
          <p:spPr>
            <a:xfrm flipH="1">
              <a:off x="6190500" y="1278475"/>
              <a:ext cx="191100" cy="1266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" name="Google Shape;61;p13"/>
            <p:cNvSpPr/>
            <p:nvPr/>
          </p:nvSpPr>
          <p:spPr>
            <a:xfrm>
              <a:off x="6042175" y="934625"/>
              <a:ext cx="664500" cy="6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2" name="Google Shape;62;p13"/>
          <p:cNvGrpSpPr/>
          <p:nvPr/>
        </p:nvGrpSpPr>
        <p:grpSpPr>
          <a:xfrm flipH="1" rot="1578645">
            <a:off x="722626" y="1237720"/>
            <a:ext cx="1983628" cy="780902"/>
            <a:chOff x="6185550" y="1814200"/>
            <a:chExt cx="1857250" cy="731150"/>
          </a:xfrm>
        </p:grpSpPr>
        <p:cxnSp>
          <p:nvCxnSpPr>
            <p:cNvPr id="63" name="Google Shape;63;p13"/>
            <p:cNvCxnSpPr/>
            <p:nvPr/>
          </p:nvCxnSpPr>
          <p:spPr>
            <a:xfrm flipH="1">
              <a:off x="6185550" y="2158050"/>
              <a:ext cx="1534500" cy="387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" name="Google Shape;64;p13"/>
            <p:cNvSpPr/>
            <p:nvPr/>
          </p:nvSpPr>
          <p:spPr>
            <a:xfrm>
              <a:off x="7378300" y="1814200"/>
              <a:ext cx="664500" cy="66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5" name="Google Shape;65;p13"/>
          <p:cNvGrpSpPr/>
          <p:nvPr/>
        </p:nvGrpSpPr>
        <p:grpSpPr>
          <a:xfrm flipH="1" rot="1578645">
            <a:off x="2109021" y="2795838"/>
            <a:ext cx="1944805" cy="975633"/>
            <a:chOff x="4369400" y="2545175"/>
            <a:chExt cx="1820900" cy="913475"/>
          </a:xfrm>
        </p:grpSpPr>
        <p:cxnSp>
          <p:nvCxnSpPr>
            <p:cNvPr id="66" name="Google Shape;66;p13"/>
            <p:cNvCxnSpPr/>
            <p:nvPr/>
          </p:nvCxnSpPr>
          <p:spPr>
            <a:xfrm flipH="1" rot="10800000">
              <a:off x="4689400" y="2545175"/>
              <a:ext cx="1500900" cy="592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" name="Google Shape;67;p13"/>
            <p:cNvSpPr/>
            <p:nvPr/>
          </p:nvSpPr>
          <p:spPr>
            <a:xfrm>
              <a:off x="4369400" y="2794150"/>
              <a:ext cx="664500" cy="66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8" name="Google Shape;68;p13"/>
          <p:cNvGrpSpPr/>
          <p:nvPr/>
        </p:nvGrpSpPr>
        <p:grpSpPr>
          <a:xfrm flipH="1" rot="1578645">
            <a:off x="1980644" y="2609568"/>
            <a:ext cx="1276075" cy="1710769"/>
            <a:chOff x="4995600" y="2545225"/>
            <a:chExt cx="1194775" cy="1601775"/>
          </a:xfrm>
        </p:grpSpPr>
        <p:cxnSp>
          <p:nvCxnSpPr>
            <p:cNvPr id="69" name="Google Shape;69;p13"/>
            <p:cNvCxnSpPr/>
            <p:nvPr/>
          </p:nvCxnSpPr>
          <p:spPr>
            <a:xfrm flipH="1" rot="10800000">
              <a:off x="5325175" y="2545225"/>
              <a:ext cx="865200" cy="1305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" name="Google Shape;70;p13"/>
            <p:cNvSpPr/>
            <p:nvPr/>
          </p:nvSpPr>
          <p:spPr>
            <a:xfrm>
              <a:off x="4995600" y="3482500"/>
              <a:ext cx="664500" cy="66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1" name="Google Shape;71;p13"/>
          <p:cNvGrpSpPr/>
          <p:nvPr/>
        </p:nvGrpSpPr>
        <p:grpSpPr>
          <a:xfrm flipH="1" rot="1578645">
            <a:off x="966801" y="2074508"/>
            <a:ext cx="1383493" cy="664004"/>
            <a:chOff x="6190400" y="2545375"/>
            <a:chExt cx="1295350" cy="621700"/>
          </a:xfrm>
        </p:grpSpPr>
        <p:cxnSp>
          <p:nvCxnSpPr>
            <p:cNvPr id="72" name="Google Shape;72;p13"/>
            <p:cNvCxnSpPr/>
            <p:nvPr/>
          </p:nvCxnSpPr>
          <p:spPr>
            <a:xfrm rot="10800000">
              <a:off x="6190400" y="2545375"/>
              <a:ext cx="1085100" cy="401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3" name="Google Shape;73;p13"/>
            <p:cNvSpPr/>
            <p:nvPr/>
          </p:nvSpPr>
          <p:spPr>
            <a:xfrm>
              <a:off x="7031550" y="2712875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13"/>
          <p:cNvGrpSpPr/>
          <p:nvPr/>
        </p:nvGrpSpPr>
        <p:grpSpPr>
          <a:xfrm flipH="1" rot="1578645">
            <a:off x="2459157" y="2311074"/>
            <a:ext cx="1561911" cy="485107"/>
            <a:chOff x="4718425" y="2096250"/>
            <a:chExt cx="1462400" cy="454200"/>
          </a:xfrm>
        </p:grpSpPr>
        <p:cxnSp>
          <p:nvCxnSpPr>
            <p:cNvPr id="75" name="Google Shape;75;p13"/>
            <p:cNvCxnSpPr/>
            <p:nvPr/>
          </p:nvCxnSpPr>
          <p:spPr>
            <a:xfrm>
              <a:off x="4947525" y="2334900"/>
              <a:ext cx="1233300" cy="205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6" name="Google Shape;76;p13"/>
            <p:cNvSpPr/>
            <p:nvPr/>
          </p:nvSpPr>
          <p:spPr>
            <a:xfrm>
              <a:off x="4718425" y="2096250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" name="Google Shape;77;p13"/>
          <p:cNvGrpSpPr/>
          <p:nvPr/>
        </p:nvGrpSpPr>
        <p:grpSpPr>
          <a:xfrm flipH="1" rot="1578645">
            <a:off x="1623907" y="1111363"/>
            <a:ext cx="1113158" cy="1112690"/>
            <a:chOff x="6185500" y="1498650"/>
            <a:chExt cx="1042238" cy="1041800"/>
          </a:xfrm>
        </p:grpSpPr>
        <p:cxnSp>
          <p:nvCxnSpPr>
            <p:cNvPr id="78" name="Google Shape;78;p13"/>
            <p:cNvCxnSpPr/>
            <p:nvPr/>
          </p:nvCxnSpPr>
          <p:spPr>
            <a:xfrm flipH="1">
              <a:off x="6185500" y="1746950"/>
              <a:ext cx="822300" cy="793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9" name="Google Shape;79;p13"/>
            <p:cNvSpPr/>
            <p:nvPr/>
          </p:nvSpPr>
          <p:spPr>
            <a:xfrm>
              <a:off x="6773538" y="1498650"/>
              <a:ext cx="454200" cy="454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13"/>
          <p:cNvGrpSpPr/>
          <p:nvPr/>
        </p:nvGrpSpPr>
        <p:grpSpPr>
          <a:xfrm flipH="1" rot="1578645">
            <a:off x="1819727" y="1791398"/>
            <a:ext cx="1250896" cy="1250896"/>
            <a:chOff x="5587975" y="1952850"/>
            <a:chExt cx="1171200" cy="1171200"/>
          </a:xfrm>
        </p:grpSpPr>
        <p:sp>
          <p:nvSpPr>
            <p:cNvPr id="81" name="Google Shape;81;p13"/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673875" y="2038750"/>
              <a:ext cx="999300" cy="99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13"/>
          <p:cNvGrpSpPr/>
          <p:nvPr/>
        </p:nvGrpSpPr>
        <p:grpSpPr>
          <a:xfrm>
            <a:off x="2154992" y="2116967"/>
            <a:ext cx="580986" cy="579903"/>
            <a:chOff x="1421638" y="4125629"/>
            <a:chExt cx="374709" cy="374010"/>
          </a:xfrm>
        </p:grpSpPr>
        <p:sp>
          <p:nvSpPr>
            <p:cNvPr id="84" name="Google Shape;84;p13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2"/>
          <p:cNvSpPr txBox="1"/>
          <p:nvPr>
            <p:ph type="title"/>
          </p:nvPr>
        </p:nvSpPr>
        <p:spPr>
          <a:xfrm>
            <a:off x="710275" y="2318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Charts:</a:t>
            </a:r>
            <a:r>
              <a:rPr lang="en"/>
              <a:t>Bar</a:t>
            </a:r>
            <a:endParaRPr/>
          </a:p>
        </p:txBody>
      </p:sp>
      <p:sp>
        <p:nvSpPr>
          <p:cNvPr id="362" name="Google Shape;362;p22"/>
          <p:cNvSpPr txBox="1"/>
          <p:nvPr/>
        </p:nvSpPr>
        <p:spPr>
          <a:xfrm>
            <a:off x="4398800" y="1100725"/>
            <a:ext cx="373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Number of listings by NYC boroughs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" name="Google Shape;3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000" y="908650"/>
            <a:ext cx="3143250" cy="40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2"/>
          <p:cNvSpPr txBox="1"/>
          <p:nvPr/>
        </p:nvSpPr>
        <p:spPr>
          <a:xfrm>
            <a:off x="4469675" y="1759425"/>
            <a:ext cx="37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22"/>
          <p:cNvSpPr txBox="1"/>
          <p:nvPr/>
        </p:nvSpPr>
        <p:spPr>
          <a:xfrm>
            <a:off x="4398800" y="1715325"/>
            <a:ext cx="408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Overwhelming majority in Brooklyn and Manhattan clearly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"/>
          <p:cNvSpPr txBox="1"/>
          <p:nvPr>
            <p:ph type="title"/>
          </p:nvPr>
        </p:nvSpPr>
        <p:spPr>
          <a:xfrm>
            <a:off x="710275" y="2318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Charts:</a:t>
            </a:r>
            <a:r>
              <a:rPr lang="en"/>
              <a:t>Scatter</a:t>
            </a:r>
            <a:endParaRPr/>
          </a:p>
        </p:txBody>
      </p:sp>
      <p:sp>
        <p:nvSpPr>
          <p:cNvPr id="371" name="Google Shape;371;p23"/>
          <p:cNvSpPr txBox="1"/>
          <p:nvPr/>
        </p:nvSpPr>
        <p:spPr>
          <a:xfrm>
            <a:off x="6108000" y="871250"/>
            <a:ext cx="2794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Neighbourhood average rating over average price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" name="Google Shape;3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00" y="713050"/>
            <a:ext cx="5901224" cy="4325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23"/>
          <p:cNvCxnSpPr/>
          <p:nvPr/>
        </p:nvCxnSpPr>
        <p:spPr>
          <a:xfrm rot="10800000">
            <a:off x="4614075" y="2487650"/>
            <a:ext cx="185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23"/>
          <p:cNvSpPr/>
          <p:nvPr/>
        </p:nvSpPr>
        <p:spPr>
          <a:xfrm>
            <a:off x="2176100" y="1519300"/>
            <a:ext cx="2342400" cy="1843800"/>
          </a:xfrm>
          <a:prstGeom prst="rect">
            <a:avLst/>
          </a:prstGeom>
          <a:solidFill>
            <a:srgbClr val="FBB831">
              <a:alpha val="58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3"/>
          <p:cNvSpPr txBox="1"/>
          <p:nvPr/>
        </p:nvSpPr>
        <p:spPr>
          <a:xfrm>
            <a:off x="6407475" y="2179850"/>
            <a:ext cx="263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Concentration of ratings around 3.3 starts and 620 USD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4"/>
          <p:cNvSpPr txBox="1"/>
          <p:nvPr>
            <p:ph type="title"/>
          </p:nvPr>
        </p:nvSpPr>
        <p:spPr>
          <a:xfrm>
            <a:off x="710275" y="2318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Charts:</a:t>
            </a:r>
            <a:r>
              <a:rPr lang="en"/>
              <a:t>Boxplot</a:t>
            </a:r>
            <a:endParaRPr/>
          </a:p>
        </p:txBody>
      </p:sp>
      <p:sp>
        <p:nvSpPr>
          <p:cNvPr id="381" name="Google Shape;381;p24"/>
          <p:cNvSpPr txBox="1"/>
          <p:nvPr/>
        </p:nvSpPr>
        <p:spPr>
          <a:xfrm>
            <a:off x="2286875" y="886200"/>
            <a:ext cx="561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Repartition of year-long availability per NYC boroughs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00" y="1469700"/>
            <a:ext cx="6410387" cy="33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4"/>
          <p:cNvSpPr txBox="1"/>
          <p:nvPr/>
        </p:nvSpPr>
        <p:spPr>
          <a:xfrm>
            <a:off x="6896800" y="2943150"/>
            <a:ext cx="224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Influenced by number of listings ??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24"/>
          <p:cNvSpPr txBox="1"/>
          <p:nvPr/>
        </p:nvSpPr>
        <p:spPr>
          <a:xfrm>
            <a:off x="6896800" y="2212100"/>
            <a:ext cx="224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Bottom heavy results in Brooklyn and Manhattan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/>
          <p:nvPr>
            <p:ph type="title"/>
          </p:nvPr>
        </p:nvSpPr>
        <p:spPr>
          <a:xfrm>
            <a:off x="710275" y="2318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Charts:</a:t>
            </a:r>
            <a:r>
              <a:rPr lang="en"/>
              <a:t>Pie</a:t>
            </a:r>
            <a:endParaRPr/>
          </a:p>
        </p:txBody>
      </p:sp>
      <p:sp>
        <p:nvSpPr>
          <p:cNvPr id="390" name="Google Shape;390;p25"/>
          <p:cNvSpPr txBox="1"/>
          <p:nvPr/>
        </p:nvSpPr>
        <p:spPr>
          <a:xfrm>
            <a:off x="6100075" y="1084900"/>
            <a:ext cx="279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Type of Properties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1" name="Google Shape;3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713050"/>
            <a:ext cx="4768288" cy="42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5"/>
          <p:cNvSpPr txBox="1"/>
          <p:nvPr/>
        </p:nvSpPr>
        <p:spPr>
          <a:xfrm>
            <a:off x="6100075" y="1887850"/>
            <a:ext cx="271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Majority of rentals are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Private rooms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Entire homes/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apartments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/>
          <p:nvPr>
            <p:ph type="title"/>
          </p:nvPr>
        </p:nvSpPr>
        <p:spPr>
          <a:xfrm>
            <a:off x="710275" y="2318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Charts:</a:t>
            </a:r>
            <a:r>
              <a:rPr lang="en"/>
              <a:t>Radar</a:t>
            </a:r>
            <a:endParaRPr/>
          </a:p>
        </p:txBody>
      </p:sp>
      <p:pic>
        <p:nvPicPr>
          <p:cNvPr id="398" name="Google Shape;3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742" y="713050"/>
            <a:ext cx="4280362" cy="41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0475" y="1614488"/>
            <a:ext cx="200977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25" y="2212174"/>
            <a:ext cx="2996649" cy="7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 txBox="1"/>
          <p:nvPr>
            <p:ph type="title"/>
          </p:nvPr>
        </p:nvSpPr>
        <p:spPr>
          <a:xfrm>
            <a:off x="710275" y="2318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Charts:</a:t>
            </a:r>
            <a:r>
              <a:rPr lang="en"/>
              <a:t>Multiple Series</a:t>
            </a:r>
            <a:endParaRPr/>
          </a:p>
        </p:txBody>
      </p:sp>
      <p:sp>
        <p:nvSpPr>
          <p:cNvPr id="406" name="Google Shape;406;p27"/>
          <p:cNvSpPr txBox="1"/>
          <p:nvPr/>
        </p:nvSpPr>
        <p:spPr>
          <a:xfrm>
            <a:off x="1102975" y="1267700"/>
            <a:ext cx="693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Minimum nights per cancellation policy for each Boroughs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7" name="Google Shape;4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2038750"/>
            <a:ext cx="8839200" cy="1685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"/>
          <p:cNvSpPr txBox="1"/>
          <p:nvPr>
            <p:ph type="title"/>
          </p:nvPr>
        </p:nvSpPr>
        <p:spPr>
          <a:xfrm>
            <a:off x="2344800" y="2931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Charts:</a:t>
            </a:r>
            <a:r>
              <a:rPr lang="en"/>
              <a:t>3D</a:t>
            </a:r>
            <a:endParaRPr/>
          </a:p>
        </p:txBody>
      </p:sp>
      <p:sp>
        <p:nvSpPr>
          <p:cNvPr id="413" name="Google Shape;413;p28"/>
          <p:cNvSpPr txBox="1"/>
          <p:nvPr/>
        </p:nvSpPr>
        <p:spPr>
          <a:xfrm>
            <a:off x="5513775" y="1058250"/>
            <a:ext cx="322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Average price versus average rating over the construction year by neighborhood 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4" name="Google Shape;4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925"/>
            <a:ext cx="4920025" cy="49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8"/>
          <p:cNvSpPr txBox="1"/>
          <p:nvPr/>
        </p:nvSpPr>
        <p:spPr>
          <a:xfrm>
            <a:off x="5513775" y="2434050"/>
            <a:ext cx="300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Used the previous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scatter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plot as a basis and added a time dimension with the construction year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9"/>
          <p:cNvSpPr txBox="1"/>
          <p:nvPr>
            <p:ph type="title"/>
          </p:nvPr>
        </p:nvSpPr>
        <p:spPr>
          <a:xfrm>
            <a:off x="710250" y="211725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Bonus</a:t>
            </a:r>
            <a:r>
              <a:rPr lang="en">
                <a:solidFill>
                  <a:srgbClr val="0000FF"/>
                </a:solidFill>
              </a:rPr>
              <a:t>:</a:t>
            </a:r>
            <a:r>
              <a:rPr lang="en"/>
              <a:t>Treemap</a:t>
            </a:r>
            <a:endParaRPr/>
          </a:p>
        </p:txBody>
      </p:sp>
      <p:pic>
        <p:nvPicPr>
          <p:cNvPr id="421" name="Google Shape;4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75" y="769125"/>
            <a:ext cx="5612950" cy="411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9"/>
          <p:cNvSpPr txBox="1"/>
          <p:nvPr/>
        </p:nvSpPr>
        <p:spPr>
          <a:xfrm>
            <a:off x="5975725" y="853925"/>
            <a:ext cx="281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Repartition of total number of offers by boroughs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29"/>
          <p:cNvSpPr txBox="1"/>
          <p:nvPr/>
        </p:nvSpPr>
        <p:spPr>
          <a:xfrm>
            <a:off x="6006325" y="1984850"/>
            <a:ext cx="300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Another - maybe more appealing -  way to represent repartition between boroughs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 other than our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previous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bar chart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0"/>
          <p:cNvSpPr txBox="1"/>
          <p:nvPr>
            <p:ph type="title"/>
          </p:nvPr>
        </p:nvSpPr>
        <p:spPr>
          <a:xfrm>
            <a:off x="710250" y="211725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Bonus:</a:t>
            </a:r>
            <a:r>
              <a:rPr lang="en"/>
              <a:t>Violin</a:t>
            </a:r>
            <a:endParaRPr/>
          </a:p>
        </p:txBody>
      </p:sp>
      <p:sp>
        <p:nvSpPr>
          <p:cNvPr id="429" name="Google Shape;429;p30"/>
          <p:cNvSpPr txBox="1"/>
          <p:nvPr/>
        </p:nvSpPr>
        <p:spPr>
          <a:xfrm>
            <a:off x="1590125" y="799400"/>
            <a:ext cx="603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Repartition of year-long availability by NYC boroughs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0" name="Google Shape;4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400" y="1336975"/>
            <a:ext cx="6536825" cy="33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0" y="318850"/>
            <a:ext cx="5813700" cy="47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1"/>
          <p:cNvSpPr txBox="1"/>
          <p:nvPr/>
        </p:nvSpPr>
        <p:spPr>
          <a:xfrm>
            <a:off x="6102278" y="1235971"/>
            <a:ext cx="281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Repartition of total number of offers by boroughs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31"/>
          <p:cNvSpPr txBox="1"/>
          <p:nvPr/>
        </p:nvSpPr>
        <p:spPr>
          <a:xfrm>
            <a:off x="5923225" y="45258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Bonus:</a:t>
            </a:r>
            <a:r>
              <a:rPr lang="en"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Corr matrix</a:t>
            </a:r>
            <a:endParaRPr/>
          </a:p>
        </p:txBody>
      </p:sp>
      <p:sp>
        <p:nvSpPr>
          <p:cNvPr id="438" name="Google Shape;438;p31"/>
          <p:cNvSpPr txBox="1"/>
          <p:nvPr/>
        </p:nvSpPr>
        <p:spPr>
          <a:xfrm>
            <a:off x="6182875" y="2014800"/>
            <a:ext cx="253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Very limited correlation even after encoding text columns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Subject:</a:t>
            </a:r>
            <a:r>
              <a:rPr lang="en"/>
              <a:t>Airbnb</a:t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3347293" y="1526778"/>
            <a:ext cx="518689" cy="516495"/>
          </a:xfrm>
          <a:custGeom>
            <a:rect b="b" l="l" r="r" t="t"/>
            <a:pathLst>
              <a:path extrusionOk="0" h="11300" w="11348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4"/>
          <p:cNvGrpSpPr/>
          <p:nvPr/>
        </p:nvGrpSpPr>
        <p:grpSpPr>
          <a:xfrm>
            <a:off x="1504973" y="1617475"/>
            <a:ext cx="341472" cy="335074"/>
            <a:chOff x="1329585" y="1989925"/>
            <a:chExt cx="341472" cy="335074"/>
          </a:xfrm>
        </p:grpSpPr>
        <p:sp>
          <p:nvSpPr>
            <p:cNvPr id="93" name="Google Shape;93;p14"/>
            <p:cNvSpPr/>
            <p:nvPr/>
          </p:nvSpPr>
          <p:spPr>
            <a:xfrm>
              <a:off x="1562263" y="2097956"/>
              <a:ext cx="108795" cy="226661"/>
            </a:xfrm>
            <a:custGeom>
              <a:rect b="b" l="l" r="r" t="t"/>
              <a:pathLst>
                <a:path extrusionOk="0" h="7121" w="3418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1406137" y="1989925"/>
              <a:ext cx="198587" cy="335074"/>
            </a:xfrm>
            <a:custGeom>
              <a:rect b="b" l="l" r="r" t="t"/>
              <a:pathLst>
                <a:path extrusionOk="0" h="10527" w="6239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1329585" y="2127494"/>
              <a:ext cx="108795" cy="197123"/>
            </a:xfrm>
            <a:custGeom>
              <a:rect b="b" l="l" r="r" t="t"/>
              <a:pathLst>
                <a:path extrusionOk="0" h="6193" w="3418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14"/>
          <p:cNvGrpSpPr/>
          <p:nvPr/>
        </p:nvGrpSpPr>
        <p:grpSpPr>
          <a:xfrm>
            <a:off x="7294501" y="1630004"/>
            <a:ext cx="347934" cy="310024"/>
            <a:chOff x="1327676" y="2910480"/>
            <a:chExt cx="347934" cy="310024"/>
          </a:xfrm>
        </p:grpSpPr>
        <p:sp>
          <p:nvSpPr>
            <p:cNvPr id="97" name="Google Shape;97;p14"/>
            <p:cNvSpPr/>
            <p:nvPr/>
          </p:nvSpPr>
          <p:spPr>
            <a:xfrm>
              <a:off x="1367081" y="3067370"/>
              <a:ext cx="43257" cy="15565"/>
            </a:xfrm>
            <a:custGeom>
              <a:rect b="b" l="l" r="r" t="t"/>
              <a:pathLst>
                <a:path extrusionOk="0" h="489" w="1359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350402" y="3170436"/>
              <a:ext cx="10663" cy="48541"/>
            </a:xfrm>
            <a:custGeom>
              <a:rect b="b" l="l" r="r" t="t"/>
              <a:pathLst>
                <a:path extrusionOk="0" h="1525" w="335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1327676" y="3040187"/>
              <a:ext cx="201643" cy="180317"/>
            </a:xfrm>
            <a:custGeom>
              <a:rect b="b" l="l" r="r" t="t"/>
              <a:pathLst>
                <a:path extrusionOk="0" h="5665" w="6335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1470179" y="2910480"/>
              <a:ext cx="205431" cy="173601"/>
            </a:xfrm>
            <a:custGeom>
              <a:rect b="b" l="l" r="r" t="t"/>
              <a:pathLst>
                <a:path extrusionOk="0" h="5454" w="6454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497075" y="2942692"/>
              <a:ext cx="152370" cy="96668"/>
            </a:xfrm>
            <a:custGeom>
              <a:rect b="b" l="l" r="r" t="t"/>
              <a:pathLst>
                <a:path extrusionOk="0" h="3037" w="4787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14"/>
          <p:cNvGrpSpPr/>
          <p:nvPr/>
        </p:nvGrpSpPr>
        <p:grpSpPr>
          <a:xfrm>
            <a:off x="5334029" y="1581696"/>
            <a:ext cx="407059" cy="406641"/>
            <a:chOff x="2497275" y="2744159"/>
            <a:chExt cx="370930" cy="370549"/>
          </a:xfrm>
        </p:grpSpPr>
        <p:sp>
          <p:nvSpPr>
            <p:cNvPr id="103" name="Google Shape;103;p14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9" name="Google Shape;10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030" y="1174035"/>
            <a:ext cx="4969651" cy="2795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2"/>
          <p:cNvSpPr txBox="1"/>
          <p:nvPr>
            <p:ph type="title"/>
          </p:nvPr>
        </p:nvSpPr>
        <p:spPr>
          <a:xfrm>
            <a:off x="710275" y="2318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Bonus:</a:t>
            </a:r>
            <a:r>
              <a:rPr lang="en"/>
              <a:t>Wordcloud - Names column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444" name="Google Shape;4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350" y="925350"/>
            <a:ext cx="6683475" cy="33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2"/>
          <p:cNvSpPr txBox="1"/>
          <p:nvPr/>
        </p:nvSpPr>
        <p:spPr>
          <a:xfrm>
            <a:off x="1235950" y="4520800"/>
            <a:ext cx="694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Two distinct clusters : One about location and one with adjectives about the room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"/>
          <p:cNvSpPr txBox="1"/>
          <p:nvPr>
            <p:ph type="title"/>
          </p:nvPr>
        </p:nvSpPr>
        <p:spPr>
          <a:xfrm>
            <a:off x="757675" y="252225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Bonus:</a:t>
            </a:r>
            <a:r>
              <a:rPr lang="en"/>
              <a:t>Wordcloud - Rules column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451" name="Google Shape;4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798" y="1039438"/>
            <a:ext cx="6605251" cy="33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3"/>
          <p:cNvSpPr txBox="1"/>
          <p:nvPr/>
        </p:nvSpPr>
        <p:spPr>
          <a:xfrm>
            <a:off x="1062125" y="4536600"/>
            <a:ext cx="694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biggest worry from hosts seems to be about smoking or pets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4"/>
          <p:cNvSpPr txBox="1"/>
          <p:nvPr>
            <p:ph type="title"/>
          </p:nvPr>
        </p:nvSpPr>
        <p:spPr>
          <a:xfrm>
            <a:off x="710275" y="2318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Bonus:</a:t>
            </a:r>
            <a:r>
              <a:rPr lang="en"/>
              <a:t>AirBnB website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458" name="Google Shape;458;p3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400" y="713050"/>
            <a:ext cx="8793208" cy="41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990" y="-273950"/>
            <a:ext cx="5430025" cy="543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>
            <a:off x="710297" y="1304713"/>
            <a:ext cx="1930800" cy="3056325"/>
            <a:chOff x="710297" y="1304713"/>
            <a:chExt cx="1930800" cy="3056325"/>
          </a:xfrm>
        </p:grpSpPr>
        <p:sp>
          <p:nvSpPr>
            <p:cNvPr id="115" name="Google Shape;115;p15"/>
            <p:cNvSpPr txBox="1"/>
            <p:nvPr/>
          </p:nvSpPr>
          <p:spPr>
            <a:xfrm>
              <a:off x="840865" y="3284013"/>
              <a:ext cx="1669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Excel + Trello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 rot="-5400000">
              <a:off x="1486997" y="1971563"/>
              <a:ext cx="377400" cy="1930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840865" y="3627538"/>
              <a:ext cx="16698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18;p15"/>
            <p:cNvSpPr txBox="1"/>
            <p:nvPr/>
          </p:nvSpPr>
          <p:spPr>
            <a:xfrm>
              <a:off x="872365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Preparation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195400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274300" y="1383613"/>
              <a:ext cx="802800" cy="80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1" name="Google Shape;121;p15"/>
            <p:cNvCxnSpPr>
              <a:endCxn id="118" idx="0"/>
            </p:cNvCxnSpPr>
            <p:nvPr/>
          </p:nvCxnSpPr>
          <p:spPr>
            <a:xfrm>
              <a:off x="1675765" y="2265263"/>
              <a:ext cx="0" cy="48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2" name="Google Shape;122;p15"/>
          <p:cNvGrpSpPr/>
          <p:nvPr/>
        </p:nvGrpSpPr>
        <p:grpSpPr>
          <a:xfrm>
            <a:off x="4572025" y="1304713"/>
            <a:ext cx="1930942" cy="3056325"/>
            <a:chOff x="4572025" y="1304713"/>
            <a:chExt cx="1930942" cy="3056325"/>
          </a:xfrm>
        </p:grpSpPr>
        <p:sp>
          <p:nvSpPr>
            <p:cNvPr id="123" name="Google Shape;123;p15"/>
            <p:cNvSpPr txBox="1"/>
            <p:nvPr/>
          </p:nvSpPr>
          <p:spPr>
            <a:xfrm>
              <a:off x="4572025" y="3284025"/>
              <a:ext cx="1930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Matplotlib + Seaborn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 rot="-5400000">
              <a:off x="5348867" y="1971563"/>
              <a:ext cx="377400" cy="1930800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 txBox="1"/>
            <p:nvPr/>
          </p:nvSpPr>
          <p:spPr>
            <a:xfrm>
              <a:off x="4704984" y="3627538"/>
              <a:ext cx="16653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" name="Google Shape;126;p15"/>
            <p:cNvSpPr txBox="1"/>
            <p:nvPr/>
          </p:nvSpPr>
          <p:spPr>
            <a:xfrm>
              <a:off x="4734234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Visualisation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5057250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5136150" y="1383613"/>
              <a:ext cx="802800" cy="80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9" name="Google Shape;129;p15"/>
            <p:cNvCxnSpPr>
              <a:stCxn id="127" idx="4"/>
              <a:endCxn id="126" idx="0"/>
            </p:cNvCxnSpPr>
            <p:nvPr/>
          </p:nvCxnSpPr>
          <p:spPr>
            <a:xfrm>
              <a:off x="5537550" y="2265313"/>
              <a:ext cx="0" cy="48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0" name="Google Shape;130;p15"/>
          <p:cNvGrpSpPr/>
          <p:nvPr/>
        </p:nvGrpSpPr>
        <p:grpSpPr>
          <a:xfrm>
            <a:off x="6503102" y="1304713"/>
            <a:ext cx="1930800" cy="3056325"/>
            <a:chOff x="6503102" y="1304713"/>
            <a:chExt cx="1930800" cy="3056325"/>
          </a:xfrm>
        </p:grpSpPr>
        <p:sp>
          <p:nvSpPr>
            <p:cNvPr id="131" name="Google Shape;131;p15"/>
            <p:cNvSpPr txBox="1"/>
            <p:nvPr/>
          </p:nvSpPr>
          <p:spPr>
            <a:xfrm>
              <a:off x="6638102" y="3284013"/>
              <a:ext cx="1660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Google Slides</a:t>
              </a:r>
              <a:endParaRPr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 rot="-5400000">
              <a:off x="7279802" y="1971562"/>
              <a:ext cx="377400" cy="1930800"/>
            </a:xfrm>
            <a:prstGeom prst="round2SameRect">
              <a:avLst>
                <a:gd fmla="val 0" name="adj1"/>
                <a:gd fmla="val 50000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 txBox="1"/>
            <p:nvPr/>
          </p:nvSpPr>
          <p:spPr>
            <a:xfrm>
              <a:off x="6638102" y="3627538"/>
              <a:ext cx="16608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15"/>
            <p:cNvSpPr txBox="1"/>
            <p:nvPr/>
          </p:nvSpPr>
          <p:spPr>
            <a:xfrm>
              <a:off x="6665102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Presentation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6988175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6" name="Google Shape;136;p15"/>
            <p:cNvCxnSpPr>
              <a:stCxn id="135" idx="4"/>
              <a:endCxn id="134" idx="0"/>
            </p:cNvCxnSpPr>
            <p:nvPr/>
          </p:nvCxnSpPr>
          <p:spPr>
            <a:xfrm>
              <a:off x="7468475" y="2265313"/>
              <a:ext cx="0" cy="48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7" name="Google Shape;137;p15"/>
          <p:cNvGrpSpPr/>
          <p:nvPr/>
        </p:nvGrpSpPr>
        <p:grpSpPr>
          <a:xfrm>
            <a:off x="2641232" y="1304713"/>
            <a:ext cx="1930800" cy="3056325"/>
            <a:chOff x="2641232" y="1304713"/>
            <a:chExt cx="1930800" cy="3056325"/>
          </a:xfrm>
        </p:grpSpPr>
        <p:sp>
          <p:nvSpPr>
            <p:cNvPr id="138" name="Google Shape;138;p15"/>
            <p:cNvSpPr txBox="1"/>
            <p:nvPr/>
          </p:nvSpPr>
          <p:spPr>
            <a:xfrm>
              <a:off x="2774049" y="3284013"/>
              <a:ext cx="16653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Python / Jupiter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 rot="-5400000">
              <a:off x="3417932" y="1971563"/>
              <a:ext cx="377400" cy="1930800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 txBox="1"/>
            <p:nvPr/>
          </p:nvSpPr>
          <p:spPr>
            <a:xfrm>
              <a:off x="2771799" y="3627538"/>
              <a:ext cx="16698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" name="Google Shape;141;p15"/>
            <p:cNvSpPr txBox="1"/>
            <p:nvPr/>
          </p:nvSpPr>
          <p:spPr>
            <a:xfrm>
              <a:off x="2803299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 Cleaning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3126325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3205225" y="1383613"/>
              <a:ext cx="802800" cy="802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4" name="Google Shape;144;p15"/>
            <p:cNvCxnSpPr>
              <a:stCxn id="142" idx="4"/>
              <a:endCxn id="141" idx="0"/>
            </p:cNvCxnSpPr>
            <p:nvPr/>
          </p:nvCxnSpPr>
          <p:spPr>
            <a:xfrm>
              <a:off x="3606625" y="2265313"/>
              <a:ext cx="0" cy="48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5" name="Google Shape;145;p15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Plan:</a:t>
            </a:r>
            <a:r>
              <a:rPr lang="en"/>
              <a:t>Where to start?</a:t>
            </a: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7067075" y="1383613"/>
            <a:ext cx="802800" cy="802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3347293" y="1526778"/>
            <a:ext cx="518689" cy="516495"/>
          </a:xfrm>
          <a:custGeom>
            <a:rect b="b" l="l" r="r" t="t"/>
            <a:pathLst>
              <a:path extrusionOk="0" h="11300" w="11348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15"/>
          <p:cNvGrpSpPr/>
          <p:nvPr/>
        </p:nvGrpSpPr>
        <p:grpSpPr>
          <a:xfrm>
            <a:off x="1504973" y="1617475"/>
            <a:ext cx="341472" cy="335074"/>
            <a:chOff x="1329585" y="1989925"/>
            <a:chExt cx="341472" cy="335074"/>
          </a:xfrm>
        </p:grpSpPr>
        <p:sp>
          <p:nvSpPr>
            <p:cNvPr id="149" name="Google Shape;149;p15"/>
            <p:cNvSpPr/>
            <p:nvPr/>
          </p:nvSpPr>
          <p:spPr>
            <a:xfrm>
              <a:off x="1562263" y="2097956"/>
              <a:ext cx="108795" cy="226661"/>
            </a:xfrm>
            <a:custGeom>
              <a:rect b="b" l="l" r="r" t="t"/>
              <a:pathLst>
                <a:path extrusionOk="0" h="7121" w="3418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1406137" y="1989925"/>
              <a:ext cx="198587" cy="335074"/>
            </a:xfrm>
            <a:custGeom>
              <a:rect b="b" l="l" r="r" t="t"/>
              <a:pathLst>
                <a:path extrusionOk="0" h="10527" w="6239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1329585" y="2127494"/>
              <a:ext cx="108795" cy="197123"/>
            </a:xfrm>
            <a:custGeom>
              <a:rect b="b" l="l" r="r" t="t"/>
              <a:pathLst>
                <a:path extrusionOk="0" h="6193" w="3418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15"/>
          <p:cNvGrpSpPr/>
          <p:nvPr/>
        </p:nvGrpSpPr>
        <p:grpSpPr>
          <a:xfrm>
            <a:off x="7294501" y="1630004"/>
            <a:ext cx="347934" cy="310024"/>
            <a:chOff x="1327676" y="2910480"/>
            <a:chExt cx="347934" cy="310024"/>
          </a:xfrm>
        </p:grpSpPr>
        <p:sp>
          <p:nvSpPr>
            <p:cNvPr id="153" name="Google Shape;153;p15"/>
            <p:cNvSpPr/>
            <p:nvPr/>
          </p:nvSpPr>
          <p:spPr>
            <a:xfrm>
              <a:off x="1367081" y="3067370"/>
              <a:ext cx="43257" cy="15565"/>
            </a:xfrm>
            <a:custGeom>
              <a:rect b="b" l="l" r="r" t="t"/>
              <a:pathLst>
                <a:path extrusionOk="0" h="489" w="1359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1350402" y="3170436"/>
              <a:ext cx="10663" cy="48541"/>
            </a:xfrm>
            <a:custGeom>
              <a:rect b="b" l="l" r="r" t="t"/>
              <a:pathLst>
                <a:path extrusionOk="0" h="1525" w="335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1327676" y="3040187"/>
              <a:ext cx="201643" cy="180317"/>
            </a:xfrm>
            <a:custGeom>
              <a:rect b="b" l="l" r="r" t="t"/>
              <a:pathLst>
                <a:path extrusionOk="0" h="5665" w="6335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1470179" y="2910480"/>
              <a:ext cx="205431" cy="173601"/>
            </a:xfrm>
            <a:custGeom>
              <a:rect b="b" l="l" r="r" t="t"/>
              <a:pathLst>
                <a:path extrusionOk="0" h="5454" w="6454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497075" y="2942692"/>
              <a:ext cx="152370" cy="96668"/>
            </a:xfrm>
            <a:custGeom>
              <a:rect b="b" l="l" r="r" t="t"/>
              <a:pathLst>
                <a:path extrusionOk="0" h="3037" w="4787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15"/>
          <p:cNvGrpSpPr/>
          <p:nvPr/>
        </p:nvGrpSpPr>
        <p:grpSpPr>
          <a:xfrm>
            <a:off x="5334029" y="1581696"/>
            <a:ext cx="407059" cy="406641"/>
            <a:chOff x="2497275" y="2744159"/>
            <a:chExt cx="370930" cy="370549"/>
          </a:xfrm>
        </p:grpSpPr>
        <p:sp>
          <p:nvSpPr>
            <p:cNvPr id="159" name="Google Shape;159;p15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Challenges:</a:t>
            </a:r>
            <a:r>
              <a:rPr lang="en"/>
              <a:t>Troubles along the way</a:t>
            </a:r>
            <a:endParaRPr/>
          </a:p>
        </p:txBody>
      </p:sp>
      <p:grpSp>
        <p:nvGrpSpPr>
          <p:cNvPr id="170" name="Google Shape;170;p16"/>
          <p:cNvGrpSpPr/>
          <p:nvPr/>
        </p:nvGrpSpPr>
        <p:grpSpPr>
          <a:xfrm>
            <a:off x="2966750" y="1165750"/>
            <a:ext cx="3166099" cy="3977784"/>
            <a:chOff x="2966750" y="1165750"/>
            <a:chExt cx="3166099" cy="3977784"/>
          </a:xfrm>
        </p:grpSpPr>
        <p:sp>
          <p:nvSpPr>
            <p:cNvPr id="171" name="Google Shape;171;p16"/>
            <p:cNvSpPr/>
            <p:nvPr/>
          </p:nvSpPr>
          <p:spPr>
            <a:xfrm>
              <a:off x="2966750" y="1165750"/>
              <a:ext cx="3166099" cy="3977784"/>
            </a:xfrm>
            <a:custGeom>
              <a:rect b="b" l="l" r="r" t="t"/>
              <a:pathLst>
                <a:path extrusionOk="0" h="143888" w="114527">
                  <a:moveTo>
                    <a:pt x="57841" y="0"/>
                  </a:moveTo>
                  <a:lnTo>
                    <a:pt x="48792" y="15895"/>
                  </a:lnTo>
                  <a:lnTo>
                    <a:pt x="51531" y="15895"/>
                  </a:lnTo>
                  <a:lnTo>
                    <a:pt x="51531" y="19181"/>
                  </a:lnTo>
                  <a:lnTo>
                    <a:pt x="51531" y="19979"/>
                  </a:lnTo>
                  <a:lnTo>
                    <a:pt x="51531" y="20086"/>
                  </a:lnTo>
                  <a:lnTo>
                    <a:pt x="51554" y="20217"/>
                  </a:lnTo>
                  <a:lnTo>
                    <a:pt x="51578" y="20515"/>
                  </a:lnTo>
                  <a:lnTo>
                    <a:pt x="51614" y="21098"/>
                  </a:lnTo>
                  <a:cubicBezTo>
                    <a:pt x="51638" y="21491"/>
                    <a:pt x="51650" y="21884"/>
                    <a:pt x="51697" y="22277"/>
                  </a:cubicBezTo>
                  <a:lnTo>
                    <a:pt x="51876" y="23444"/>
                  </a:lnTo>
                  <a:lnTo>
                    <a:pt x="51971" y="24027"/>
                  </a:lnTo>
                  <a:cubicBezTo>
                    <a:pt x="52007" y="24218"/>
                    <a:pt x="52066" y="24408"/>
                    <a:pt x="52102" y="24599"/>
                  </a:cubicBezTo>
                  <a:lnTo>
                    <a:pt x="52412" y="25742"/>
                  </a:lnTo>
                  <a:cubicBezTo>
                    <a:pt x="52507" y="26123"/>
                    <a:pt x="52662" y="26492"/>
                    <a:pt x="52793" y="26861"/>
                  </a:cubicBezTo>
                  <a:cubicBezTo>
                    <a:pt x="52935" y="27230"/>
                    <a:pt x="53055" y="27611"/>
                    <a:pt x="53221" y="27968"/>
                  </a:cubicBezTo>
                  <a:lnTo>
                    <a:pt x="53733" y="29028"/>
                  </a:lnTo>
                  <a:cubicBezTo>
                    <a:pt x="53817" y="29206"/>
                    <a:pt x="53900" y="29385"/>
                    <a:pt x="53995" y="29552"/>
                  </a:cubicBezTo>
                  <a:lnTo>
                    <a:pt x="54305" y="30064"/>
                  </a:lnTo>
                  <a:lnTo>
                    <a:pt x="54912" y="31064"/>
                  </a:lnTo>
                  <a:cubicBezTo>
                    <a:pt x="55138" y="31385"/>
                    <a:pt x="55376" y="31707"/>
                    <a:pt x="55614" y="32016"/>
                  </a:cubicBezTo>
                  <a:cubicBezTo>
                    <a:pt x="56067" y="32659"/>
                    <a:pt x="56615" y="33219"/>
                    <a:pt x="57150" y="33802"/>
                  </a:cubicBezTo>
                  <a:cubicBezTo>
                    <a:pt x="57400" y="34100"/>
                    <a:pt x="57710" y="34350"/>
                    <a:pt x="57996" y="34624"/>
                  </a:cubicBezTo>
                  <a:cubicBezTo>
                    <a:pt x="58293" y="34874"/>
                    <a:pt x="58567" y="35148"/>
                    <a:pt x="58877" y="35398"/>
                  </a:cubicBezTo>
                  <a:lnTo>
                    <a:pt x="59829" y="36100"/>
                  </a:lnTo>
                  <a:cubicBezTo>
                    <a:pt x="59984" y="36219"/>
                    <a:pt x="60139" y="36338"/>
                    <a:pt x="60305" y="36445"/>
                  </a:cubicBezTo>
                  <a:lnTo>
                    <a:pt x="60806" y="36755"/>
                  </a:lnTo>
                  <a:lnTo>
                    <a:pt x="61818" y="37362"/>
                  </a:lnTo>
                  <a:cubicBezTo>
                    <a:pt x="62163" y="37553"/>
                    <a:pt x="62520" y="37719"/>
                    <a:pt x="62877" y="37886"/>
                  </a:cubicBezTo>
                  <a:cubicBezTo>
                    <a:pt x="63568" y="38255"/>
                    <a:pt x="64318" y="38505"/>
                    <a:pt x="65068" y="38767"/>
                  </a:cubicBezTo>
                  <a:cubicBezTo>
                    <a:pt x="65437" y="38910"/>
                    <a:pt x="65818" y="39005"/>
                    <a:pt x="66199" y="39100"/>
                  </a:cubicBezTo>
                  <a:cubicBezTo>
                    <a:pt x="66580" y="39196"/>
                    <a:pt x="66961" y="39303"/>
                    <a:pt x="67342" y="39386"/>
                  </a:cubicBezTo>
                  <a:lnTo>
                    <a:pt x="68509" y="39577"/>
                  </a:lnTo>
                  <a:cubicBezTo>
                    <a:pt x="68902" y="39624"/>
                    <a:pt x="69295" y="39660"/>
                    <a:pt x="69676" y="39672"/>
                  </a:cubicBezTo>
                  <a:cubicBezTo>
                    <a:pt x="70176" y="39704"/>
                    <a:pt x="70946" y="39709"/>
                    <a:pt x="71403" y="39709"/>
                  </a:cubicBezTo>
                  <a:cubicBezTo>
                    <a:pt x="71632" y="39709"/>
                    <a:pt x="71783" y="39708"/>
                    <a:pt x="71783" y="39708"/>
                  </a:cubicBezTo>
                  <a:lnTo>
                    <a:pt x="94298" y="39708"/>
                  </a:lnTo>
                  <a:lnTo>
                    <a:pt x="94691" y="39743"/>
                  </a:lnTo>
                  <a:lnTo>
                    <a:pt x="94905" y="39779"/>
                  </a:lnTo>
                  <a:cubicBezTo>
                    <a:pt x="95048" y="39791"/>
                    <a:pt x="95191" y="39803"/>
                    <a:pt x="95334" y="39803"/>
                  </a:cubicBezTo>
                  <a:cubicBezTo>
                    <a:pt x="95477" y="39803"/>
                    <a:pt x="95619" y="39862"/>
                    <a:pt x="95762" y="39874"/>
                  </a:cubicBezTo>
                  <a:cubicBezTo>
                    <a:pt x="95893" y="39898"/>
                    <a:pt x="96048" y="39898"/>
                    <a:pt x="96179" y="39946"/>
                  </a:cubicBezTo>
                  <a:cubicBezTo>
                    <a:pt x="97286" y="40196"/>
                    <a:pt x="98334" y="40696"/>
                    <a:pt x="99227" y="41422"/>
                  </a:cubicBezTo>
                  <a:cubicBezTo>
                    <a:pt x="100096" y="42160"/>
                    <a:pt x="100799" y="43101"/>
                    <a:pt x="101263" y="44149"/>
                  </a:cubicBezTo>
                  <a:cubicBezTo>
                    <a:pt x="101680" y="45196"/>
                    <a:pt x="101870" y="46339"/>
                    <a:pt x="101787" y="47494"/>
                  </a:cubicBezTo>
                  <a:cubicBezTo>
                    <a:pt x="101727" y="48566"/>
                    <a:pt x="101370" y="49566"/>
                    <a:pt x="100846" y="50483"/>
                  </a:cubicBezTo>
                  <a:cubicBezTo>
                    <a:pt x="100263" y="51447"/>
                    <a:pt x="99251" y="52507"/>
                    <a:pt x="98286" y="53078"/>
                  </a:cubicBezTo>
                  <a:cubicBezTo>
                    <a:pt x="98060" y="53245"/>
                    <a:pt x="97774" y="53328"/>
                    <a:pt x="97536" y="53471"/>
                  </a:cubicBezTo>
                  <a:cubicBezTo>
                    <a:pt x="97405" y="53543"/>
                    <a:pt x="97262" y="53578"/>
                    <a:pt x="97131" y="53626"/>
                  </a:cubicBezTo>
                  <a:cubicBezTo>
                    <a:pt x="97001" y="53674"/>
                    <a:pt x="96870" y="53733"/>
                    <a:pt x="96739" y="53769"/>
                  </a:cubicBezTo>
                  <a:cubicBezTo>
                    <a:pt x="96596" y="53793"/>
                    <a:pt x="95119" y="54102"/>
                    <a:pt x="94572" y="54150"/>
                  </a:cubicBezTo>
                  <a:cubicBezTo>
                    <a:pt x="94504" y="54154"/>
                    <a:pt x="94416" y="54155"/>
                    <a:pt x="94320" y="54155"/>
                  </a:cubicBezTo>
                  <a:cubicBezTo>
                    <a:pt x="94128" y="54155"/>
                    <a:pt x="93909" y="54150"/>
                    <a:pt x="93774" y="54150"/>
                  </a:cubicBezTo>
                  <a:lnTo>
                    <a:pt x="19705" y="54150"/>
                  </a:lnTo>
                  <a:lnTo>
                    <a:pt x="19562" y="54114"/>
                  </a:lnTo>
                  <a:lnTo>
                    <a:pt x="19265" y="54102"/>
                  </a:lnTo>
                  <a:lnTo>
                    <a:pt x="18681" y="54126"/>
                  </a:lnTo>
                  <a:cubicBezTo>
                    <a:pt x="18288" y="54150"/>
                    <a:pt x="17895" y="54150"/>
                    <a:pt x="17514" y="54209"/>
                  </a:cubicBezTo>
                  <a:cubicBezTo>
                    <a:pt x="14383" y="54567"/>
                    <a:pt x="11335" y="55674"/>
                    <a:pt x="8716" y="57424"/>
                  </a:cubicBezTo>
                  <a:cubicBezTo>
                    <a:pt x="6120" y="59186"/>
                    <a:pt x="3953" y="61568"/>
                    <a:pt x="2417" y="64318"/>
                  </a:cubicBezTo>
                  <a:cubicBezTo>
                    <a:pt x="917" y="67080"/>
                    <a:pt x="96" y="70235"/>
                    <a:pt x="24" y="73367"/>
                  </a:cubicBezTo>
                  <a:cubicBezTo>
                    <a:pt x="0" y="73807"/>
                    <a:pt x="12" y="74010"/>
                    <a:pt x="12" y="74295"/>
                  </a:cubicBezTo>
                  <a:cubicBezTo>
                    <a:pt x="12" y="74343"/>
                    <a:pt x="12" y="74474"/>
                    <a:pt x="24" y="74557"/>
                  </a:cubicBezTo>
                  <a:lnTo>
                    <a:pt x="36" y="74855"/>
                  </a:lnTo>
                  <a:lnTo>
                    <a:pt x="60" y="75438"/>
                  </a:lnTo>
                  <a:cubicBezTo>
                    <a:pt x="84" y="75831"/>
                    <a:pt x="84" y="76224"/>
                    <a:pt x="143" y="76617"/>
                  </a:cubicBezTo>
                  <a:lnTo>
                    <a:pt x="322" y="77784"/>
                  </a:lnTo>
                  <a:cubicBezTo>
                    <a:pt x="357" y="77974"/>
                    <a:pt x="381" y="78165"/>
                    <a:pt x="429" y="78355"/>
                  </a:cubicBezTo>
                  <a:lnTo>
                    <a:pt x="560" y="78939"/>
                  </a:lnTo>
                  <a:lnTo>
                    <a:pt x="869" y="80082"/>
                  </a:lnTo>
                  <a:cubicBezTo>
                    <a:pt x="977" y="80451"/>
                    <a:pt x="1119" y="80820"/>
                    <a:pt x="1250" y="81189"/>
                  </a:cubicBezTo>
                  <a:cubicBezTo>
                    <a:pt x="1393" y="81558"/>
                    <a:pt x="1512" y="81939"/>
                    <a:pt x="1691" y="82296"/>
                  </a:cubicBezTo>
                  <a:cubicBezTo>
                    <a:pt x="2977" y="85166"/>
                    <a:pt x="4929" y="87737"/>
                    <a:pt x="7382" y="89702"/>
                  </a:cubicBezTo>
                  <a:cubicBezTo>
                    <a:pt x="9835" y="91655"/>
                    <a:pt x="12764" y="93048"/>
                    <a:pt x="15859" y="93655"/>
                  </a:cubicBezTo>
                  <a:lnTo>
                    <a:pt x="17026" y="93845"/>
                  </a:lnTo>
                  <a:lnTo>
                    <a:pt x="17610" y="93929"/>
                  </a:lnTo>
                  <a:cubicBezTo>
                    <a:pt x="17812" y="93952"/>
                    <a:pt x="18003" y="93952"/>
                    <a:pt x="18193" y="93964"/>
                  </a:cubicBezTo>
                  <a:lnTo>
                    <a:pt x="19372" y="94024"/>
                  </a:lnTo>
                  <a:lnTo>
                    <a:pt x="19669" y="94036"/>
                  </a:lnTo>
                  <a:lnTo>
                    <a:pt x="94643" y="94036"/>
                  </a:lnTo>
                  <a:lnTo>
                    <a:pt x="94869" y="94048"/>
                  </a:lnTo>
                  <a:cubicBezTo>
                    <a:pt x="95024" y="94060"/>
                    <a:pt x="95167" y="94072"/>
                    <a:pt x="95310" y="94072"/>
                  </a:cubicBezTo>
                  <a:cubicBezTo>
                    <a:pt x="95381" y="94072"/>
                    <a:pt x="95453" y="94083"/>
                    <a:pt x="95524" y="94095"/>
                  </a:cubicBezTo>
                  <a:lnTo>
                    <a:pt x="95727" y="94131"/>
                  </a:lnTo>
                  <a:cubicBezTo>
                    <a:pt x="95869" y="94155"/>
                    <a:pt x="96012" y="94167"/>
                    <a:pt x="96155" y="94191"/>
                  </a:cubicBezTo>
                  <a:cubicBezTo>
                    <a:pt x="96703" y="94345"/>
                    <a:pt x="97251" y="94476"/>
                    <a:pt x="97751" y="94750"/>
                  </a:cubicBezTo>
                  <a:cubicBezTo>
                    <a:pt x="98286" y="94976"/>
                    <a:pt x="98739" y="95322"/>
                    <a:pt x="99203" y="95655"/>
                  </a:cubicBezTo>
                  <a:cubicBezTo>
                    <a:pt x="99620" y="96048"/>
                    <a:pt x="100060" y="96429"/>
                    <a:pt x="100382" y="96905"/>
                  </a:cubicBezTo>
                  <a:cubicBezTo>
                    <a:pt x="100751" y="97346"/>
                    <a:pt x="100989" y="97870"/>
                    <a:pt x="101251" y="98382"/>
                  </a:cubicBezTo>
                  <a:cubicBezTo>
                    <a:pt x="101299" y="98513"/>
                    <a:pt x="101334" y="98643"/>
                    <a:pt x="101394" y="98774"/>
                  </a:cubicBezTo>
                  <a:cubicBezTo>
                    <a:pt x="101430" y="98917"/>
                    <a:pt x="101501" y="99036"/>
                    <a:pt x="101525" y="99179"/>
                  </a:cubicBezTo>
                  <a:cubicBezTo>
                    <a:pt x="101584" y="99453"/>
                    <a:pt x="101692" y="99727"/>
                    <a:pt x="101703" y="100013"/>
                  </a:cubicBezTo>
                  <a:cubicBezTo>
                    <a:pt x="101727" y="100156"/>
                    <a:pt x="101751" y="100287"/>
                    <a:pt x="101775" y="100429"/>
                  </a:cubicBezTo>
                  <a:lnTo>
                    <a:pt x="101799" y="100870"/>
                  </a:lnTo>
                  <a:lnTo>
                    <a:pt x="101823" y="101084"/>
                  </a:lnTo>
                  <a:lnTo>
                    <a:pt x="101834" y="101191"/>
                  </a:lnTo>
                  <a:lnTo>
                    <a:pt x="101834" y="101299"/>
                  </a:lnTo>
                  <a:cubicBezTo>
                    <a:pt x="101834" y="101334"/>
                    <a:pt x="101823" y="101358"/>
                    <a:pt x="101823" y="101370"/>
                  </a:cubicBezTo>
                  <a:cubicBezTo>
                    <a:pt x="101811" y="101513"/>
                    <a:pt x="101799" y="101656"/>
                    <a:pt x="101787" y="101799"/>
                  </a:cubicBezTo>
                  <a:cubicBezTo>
                    <a:pt x="101811" y="102096"/>
                    <a:pt x="101715" y="102370"/>
                    <a:pt x="101692" y="102656"/>
                  </a:cubicBezTo>
                  <a:cubicBezTo>
                    <a:pt x="101692" y="102799"/>
                    <a:pt x="101632" y="102930"/>
                    <a:pt x="101596" y="103073"/>
                  </a:cubicBezTo>
                  <a:cubicBezTo>
                    <a:pt x="101561" y="103204"/>
                    <a:pt x="101525" y="103346"/>
                    <a:pt x="101501" y="103477"/>
                  </a:cubicBezTo>
                  <a:cubicBezTo>
                    <a:pt x="101144" y="104561"/>
                    <a:pt x="100537" y="105561"/>
                    <a:pt x="99739" y="106383"/>
                  </a:cubicBezTo>
                  <a:cubicBezTo>
                    <a:pt x="98917" y="107192"/>
                    <a:pt x="97917" y="107799"/>
                    <a:pt x="96846" y="108157"/>
                  </a:cubicBezTo>
                  <a:cubicBezTo>
                    <a:pt x="96715" y="108204"/>
                    <a:pt x="96572" y="108216"/>
                    <a:pt x="96429" y="108264"/>
                  </a:cubicBezTo>
                  <a:cubicBezTo>
                    <a:pt x="96298" y="108288"/>
                    <a:pt x="96167" y="108359"/>
                    <a:pt x="96024" y="108359"/>
                  </a:cubicBezTo>
                  <a:cubicBezTo>
                    <a:pt x="95881" y="108383"/>
                    <a:pt x="95738" y="108395"/>
                    <a:pt x="95596" y="108419"/>
                  </a:cubicBezTo>
                  <a:cubicBezTo>
                    <a:pt x="95524" y="108430"/>
                    <a:pt x="95453" y="108454"/>
                    <a:pt x="95381" y="108454"/>
                  </a:cubicBezTo>
                  <a:lnTo>
                    <a:pt x="95167" y="108466"/>
                  </a:lnTo>
                  <a:cubicBezTo>
                    <a:pt x="95024" y="108466"/>
                    <a:pt x="94881" y="108466"/>
                    <a:pt x="94738" y="108478"/>
                  </a:cubicBezTo>
                  <a:cubicBezTo>
                    <a:pt x="94691" y="108478"/>
                    <a:pt x="94512" y="108466"/>
                    <a:pt x="94393" y="108466"/>
                  </a:cubicBezTo>
                  <a:lnTo>
                    <a:pt x="71283" y="108466"/>
                  </a:lnTo>
                  <a:lnTo>
                    <a:pt x="70985" y="108490"/>
                  </a:lnTo>
                  <a:lnTo>
                    <a:pt x="70402" y="108526"/>
                  </a:lnTo>
                  <a:cubicBezTo>
                    <a:pt x="70009" y="108538"/>
                    <a:pt x="69616" y="108561"/>
                    <a:pt x="69235" y="108597"/>
                  </a:cubicBezTo>
                  <a:lnTo>
                    <a:pt x="68068" y="108764"/>
                  </a:lnTo>
                  <a:cubicBezTo>
                    <a:pt x="67675" y="108835"/>
                    <a:pt x="67283" y="108883"/>
                    <a:pt x="66902" y="108990"/>
                  </a:cubicBezTo>
                  <a:cubicBezTo>
                    <a:pt x="66140" y="109181"/>
                    <a:pt x="65366" y="109359"/>
                    <a:pt x="64639" y="109657"/>
                  </a:cubicBezTo>
                  <a:cubicBezTo>
                    <a:pt x="64270" y="109788"/>
                    <a:pt x="63889" y="109919"/>
                    <a:pt x="63532" y="110073"/>
                  </a:cubicBezTo>
                  <a:lnTo>
                    <a:pt x="62460" y="110585"/>
                  </a:lnTo>
                  <a:lnTo>
                    <a:pt x="61937" y="110847"/>
                  </a:lnTo>
                  <a:cubicBezTo>
                    <a:pt x="61758" y="110931"/>
                    <a:pt x="61591" y="111038"/>
                    <a:pt x="61425" y="111145"/>
                  </a:cubicBezTo>
                  <a:lnTo>
                    <a:pt x="60413" y="111752"/>
                  </a:lnTo>
                  <a:cubicBezTo>
                    <a:pt x="60079" y="111967"/>
                    <a:pt x="59782" y="112217"/>
                    <a:pt x="59460" y="112443"/>
                  </a:cubicBezTo>
                  <a:cubicBezTo>
                    <a:pt x="59151" y="112681"/>
                    <a:pt x="58817" y="112907"/>
                    <a:pt x="58531" y="113169"/>
                  </a:cubicBezTo>
                  <a:cubicBezTo>
                    <a:pt x="58079" y="113586"/>
                    <a:pt x="57603" y="114003"/>
                    <a:pt x="57174" y="114443"/>
                  </a:cubicBezTo>
                  <a:cubicBezTo>
                    <a:pt x="57115" y="114503"/>
                    <a:pt x="57043" y="114586"/>
                    <a:pt x="56960" y="114681"/>
                  </a:cubicBezTo>
                  <a:cubicBezTo>
                    <a:pt x="56912" y="114717"/>
                    <a:pt x="56876" y="114765"/>
                    <a:pt x="56841" y="114800"/>
                  </a:cubicBezTo>
                  <a:cubicBezTo>
                    <a:pt x="56567" y="115110"/>
                    <a:pt x="56234" y="115479"/>
                    <a:pt x="56055" y="115681"/>
                  </a:cubicBezTo>
                  <a:lnTo>
                    <a:pt x="55341" y="116622"/>
                  </a:lnTo>
                  <a:lnTo>
                    <a:pt x="54995" y="117098"/>
                  </a:lnTo>
                  <a:cubicBezTo>
                    <a:pt x="54876" y="117253"/>
                    <a:pt x="54781" y="117432"/>
                    <a:pt x="54674" y="117586"/>
                  </a:cubicBezTo>
                  <a:lnTo>
                    <a:pt x="54067" y="118598"/>
                  </a:lnTo>
                  <a:cubicBezTo>
                    <a:pt x="53864" y="118944"/>
                    <a:pt x="53709" y="119301"/>
                    <a:pt x="53531" y="119658"/>
                  </a:cubicBezTo>
                  <a:cubicBezTo>
                    <a:pt x="53364" y="120015"/>
                    <a:pt x="53174" y="120360"/>
                    <a:pt x="53043" y="120730"/>
                  </a:cubicBezTo>
                  <a:lnTo>
                    <a:pt x="52638" y="121837"/>
                  </a:lnTo>
                  <a:cubicBezTo>
                    <a:pt x="52566" y="122027"/>
                    <a:pt x="52495" y="122206"/>
                    <a:pt x="52447" y="122396"/>
                  </a:cubicBezTo>
                  <a:lnTo>
                    <a:pt x="52293" y="122968"/>
                  </a:lnTo>
                  <a:lnTo>
                    <a:pt x="51995" y="124111"/>
                  </a:lnTo>
                  <a:cubicBezTo>
                    <a:pt x="51923" y="124504"/>
                    <a:pt x="51864" y="124897"/>
                    <a:pt x="51804" y="125278"/>
                  </a:cubicBezTo>
                  <a:cubicBezTo>
                    <a:pt x="51757" y="125671"/>
                    <a:pt x="51673" y="126064"/>
                    <a:pt x="51662" y="126445"/>
                  </a:cubicBezTo>
                  <a:lnTo>
                    <a:pt x="51578" y="127623"/>
                  </a:lnTo>
                  <a:lnTo>
                    <a:pt x="51531" y="128207"/>
                  </a:lnTo>
                  <a:lnTo>
                    <a:pt x="51531" y="128600"/>
                  </a:lnTo>
                  <a:lnTo>
                    <a:pt x="51531" y="129409"/>
                  </a:lnTo>
                  <a:lnTo>
                    <a:pt x="51531" y="131017"/>
                  </a:lnTo>
                  <a:lnTo>
                    <a:pt x="51531" y="143887"/>
                  </a:lnTo>
                  <a:lnTo>
                    <a:pt x="64187" y="143887"/>
                  </a:lnTo>
                  <a:lnTo>
                    <a:pt x="64187" y="131017"/>
                  </a:lnTo>
                  <a:lnTo>
                    <a:pt x="64187" y="129409"/>
                  </a:lnTo>
                  <a:lnTo>
                    <a:pt x="64187" y="128600"/>
                  </a:lnTo>
                  <a:lnTo>
                    <a:pt x="64187" y="128207"/>
                  </a:lnTo>
                  <a:lnTo>
                    <a:pt x="64163" y="127980"/>
                  </a:lnTo>
                  <a:cubicBezTo>
                    <a:pt x="64175" y="127838"/>
                    <a:pt x="64163" y="127695"/>
                    <a:pt x="64163" y="127540"/>
                  </a:cubicBezTo>
                  <a:cubicBezTo>
                    <a:pt x="64163" y="127397"/>
                    <a:pt x="64211" y="127266"/>
                    <a:pt x="64223" y="127123"/>
                  </a:cubicBezTo>
                  <a:cubicBezTo>
                    <a:pt x="64246" y="126980"/>
                    <a:pt x="64246" y="126837"/>
                    <a:pt x="64282" y="126695"/>
                  </a:cubicBezTo>
                  <a:cubicBezTo>
                    <a:pt x="64318" y="126564"/>
                    <a:pt x="64354" y="126421"/>
                    <a:pt x="64389" y="126290"/>
                  </a:cubicBezTo>
                  <a:cubicBezTo>
                    <a:pt x="64663" y="125194"/>
                    <a:pt x="65508" y="123909"/>
                    <a:pt x="66282" y="123063"/>
                  </a:cubicBezTo>
                  <a:cubicBezTo>
                    <a:pt x="66401" y="122956"/>
                    <a:pt x="66532" y="122849"/>
                    <a:pt x="66651" y="122730"/>
                  </a:cubicBezTo>
                  <a:cubicBezTo>
                    <a:pt x="66747" y="122623"/>
                    <a:pt x="66878" y="122563"/>
                    <a:pt x="66985" y="122468"/>
                  </a:cubicBezTo>
                  <a:cubicBezTo>
                    <a:pt x="67104" y="122396"/>
                    <a:pt x="67211" y="122289"/>
                    <a:pt x="67330" y="122218"/>
                  </a:cubicBezTo>
                  <a:cubicBezTo>
                    <a:pt x="67461" y="122146"/>
                    <a:pt x="67580" y="122075"/>
                    <a:pt x="67699" y="122004"/>
                  </a:cubicBezTo>
                  <a:cubicBezTo>
                    <a:pt x="67759" y="121956"/>
                    <a:pt x="67818" y="121920"/>
                    <a:pt x="67878" y="121884"/>
                  </a:cubicBezTo>
                  <a:lnTo>
                    <a:pt x="68080" y="121801"/>
                  </a:lnTo>
                  <a:cubicBezTo>
                    <a:pt x="68211" y="121742"/>
                    <a:pt x="68330" y="121670"/>
                    <a:pt x="68461" y="121611"/>
                  </a:cubicBezTo>
                  <a:lnTo>
                    <a:pt x="68866" y="121468"/>
                  </a:lnTo>
                  <a:cubicBezTo>
                    <a:pt x="69116" y="121349"/>
                    <a:pt x="69402" y="121301"/>
                    <a:pt x="69676" y="121218"/>
                  </a:cubicBezTo>
                  <a:cubicBezTo>
                    <a:pt x="69807" y="121170"/>
                    <a:pt x="69950" y="121170"/>
                    <a:pt x="70092" y="121146"/>
                  </a:cubicBezTo>
                  <a:cubicBezTo>
                    <a:pt x="70235" y="121122"/>
                    <a:pt x="70378" y="121099"/>
                    <a:pt x="70521" y="121075"/>
                  </a:cubicBezTo>
                  <a:cubicBezTo>
                    <a:pt x="70664" y="121075"/>
                    <a:pt x="70807" y="121063"/>
                    <a:pt x="70950" y="121063"/>
                  </a:cubicBezTo>
                  <a:lnTo>
                    <a:pt x="71164" y="121015"/>
                  </a:lnTo>
                  <a:lnTo>
                    <a:pt x="71283" y="120968"/>
                  </a:lnTo>
                  <a:lnTo>
                    <a:pt x="94393" y="120968"/>
                  </a:lnTo>
                  <a:cubicBezTo>
                    <a:pt x="94516" y="120968"/>
                    <a:pt x="94603" y="120994"/>
                    <a:pt x="94760" y="120994"/>
                  </a:cubicBezTo>
                  <a:cubicBezTo>
                    <a:pt x="94787" y="120994"/>
                    <a:pt x="94815" y="120993"/>
                    <a:pt x="94845" y="120991"/>
                  </a:cubicBezTo>
                  <a:lnTo>
                    <a:pt x="96024" y="120956"/>
                  </a:lnTo>
                  <a:lnTo>
                    <a:pt x="96608" y="120932"/>
                  </a:lnTo>
                  <a:cubicBezTo>
                    <a:pt x="96810" y="120908"/>
                    <a:pt x="97001" y="120884"/>
                    <a:pt x="97191" y="120861"/>
                  </a:cubicBezTo>
                  <a:lnTo>
                    <a:pt x="98358" y="120682"/>
                  </a:lnTo>
                  <a:cubicBezTo>
                    <a:pt x="98751" y="120622"/>
                    <a:pt x="99132" y="120503"/>
                    <a:pt x="99513" y="120420"/>
                  </a:cubicBezTo>
                  <a:cubicBezTo>
                    <a:pt x="99894" y="120313"/>
                    <a:pt x="100275" y="120229"/>
                    <a:pt x="100656" y="120099"/>
                  </a:cubicBezTo>
                  <a:cubicBezTo>
                    <a:pt x="103656" y="119134"/>
                    <a:pt x="106406" y="117443"/>
                    <a:pt x="108633" y="115229"/>
                  </a:cubicBezTo>
                  <a:cubicBezTo>
                    <a:pt x="110836" y="112990"/>
                    <a:pt x="112514" y="110228"/>
                    <a:pt x="113467" y="107228"/>
                  </a:cubicBezTo>
                  <a:cubicBezTo>
                    <a:pt x="113574" y="106847"/>
                    <a:pt x="113669" y="106466"/>
                    <a:pt x="113776" y="106085"/>
                  </a:cubicBezTo>
                  <a:cubicBezTo>
                    <a:pt x="113860" y="105692"/>
                    <a:pt x="113979" y="105323"/>
                    <a:pt x="114026" y="104930"/>
                  </a:cubicBezTo>
                  <a:cubicBezTo>
                    <a:pt x="114146" y="104144"/>
                    <a:pt x="114288" y="103370"/>
                    <a:pt x="114300" y="102584"/>
                  </a:cubicBezTo>
                  <a:lnTo>
                    <a:pt x="114348" y="101418"/>
                  </a:lnTo>
                  <a:cubicBezTo>
                    <a:pt x="114348" y="101358"/>
                    <a:pt x="114336" y="101322"/>
                    <a:pt x="114336" y="101287"/>
                  </a:cubicBezTo>
                  <a:lnTo>
                    <a:pt x="114336" y="101191"/>
                  </a:lnTo>
                  <a:lnTo>
                    <a:pt x="114336" y="100906"/>
                  </a:lnTo>
                  <a:lnTo>
                    <a:pt x="114324" y="100310"/>
                  </a:lnTo>
                  <a:cubicBezTo>
                    <a:pt x="114300" y="99929"/>
                    <a:pt x="114288" y="99536"/>
                    <a:pt x="114253" y="99144"/>
                  </a:cubicBezTo>
                  <a:lnTo>
                    <a:pt x="114086" y="97977"/>
                  </a:lnTo>
                  <a:cubicBezTo>
                    <a:pt x="113979" y="97191"/>
                    <a:pt x="113765" y="96429"/>
                    <a:pt x="113562" y="95667"/>
                  </a:cubicBezTo>
                  <a:cubicBezTo>
                    <a:pt x="113479" y="95286"/>
                    <a:pt x="113324" y="94917"/>
                    <a:pt x="113193" y="94548"/>
                  </a:cubicBezTo>
                  <a:cubicBezTo>
                    <a:pt x="113062" y="94179"/>
                    <a:pt x="112931" y="93810"/>
                    <a:pt x="112776" y="93440"/>
                  </a:cubicBezTo>
                  <a:cubicBezTo>
                    <a:pt x="112121" y="92012"/>
                    <a:pt x="111371" y="90619"/>
                    <a:pt x="110407" y="89369"/>
                  </a:cubicBezTo>
                  <a:cubicBezTo>
                    <a:pt x="109478" y="88095"/>
                    <a:pt x="108359" y="86987"/>
                    <a:pt x="107168" y="85963"/>
                  </a:cubicBezTo>
                  <a:cubicBezTo>
                    <a:pt x="105930" y="84999"/>
                    <a:pt x="104621" y="84106"/>
                    <a:pt x="103192" y="83451"/>
                  </a:cubicBezTo>
                  <a:cubicBezTo>
                    <a:pt x="101787" y="82737"/>
                    <a:pt x="100263" y="82272"/>
                    <a:pt x="98727" y="81915"/>
                  </a:cubicBezTo>
                  <a:cubicBezTo>
                    <a:pt x="98346" y="81844"/>
                    <a:pt x="97953" y="81784"/>
                    <a:pt x="97560" y="81725"/>
                  </a:cubicBezTo>
                  <a:lnTo>
                    <a:pt x="96977" y="81641"/>
                  </a:lnTo>
                  <a:cubicBezTo>
                    <a:pt x="96786" y="81606"/>
                    <a:pt x="96596" y="81582"/>
                    <a:pt x="96393" y="81582"/>
                  </a:cubicBezTo>
                  <a:lnTo>
                    <a:pt x="95226" y="81534"/>
                  </a:lnTo>
                  <a:lnTo>
                    <a:pt x="94643" y="81522"/>
                  </a:lnTo>
                  <a:lnTo>
                    <a:pt x="19872" y="81522"/>
                  </a:lnTo>
                  <a:lnTo>
                    <a:pt x="19693" y="81510"/>
                  </a:lnTo>
                  <a:lnTo>
                    <a:pt x="19574" y="81499"/>
                  </a:lnTo>
                  <a:cubicBezTo>
                    <a:pt x="19431" y="81487"/>
                    <a:pt x="19288" y="81475"/>
                    <a:pt x="19146" y="81463"/>
                  </a:cubicBezTo>
                  <a:cubicBezTo>
                    <a:pt x="19074" y="81463"/>
                    <a:pt x="19003" y="81463"/>
                    <a:pt x="18931" y="81451"/>
                  </a:cubicBezTo>
                  <a:lnTo>
                    <a:pt x="18717" y="81415"/>
                  </a:lnTo>
                  <a:cubicBezTo>
                    <a:pt x="18586" y="81391"/>
                    <a:pt x="18443" y="81368"/>
                    <a:pt x="18300" y="81356"/>
                  </a:cubicBezTo>
                  <a:cubicBezTo>
                    <a:pt x="17181" y="81129"/>
                    <a:pt x="16145" y="80629"/>
                    <a:pt x="15240" y="79915"/>
                  </a:cubicBezTo>
                  <a:cubicBezTo>
                    <a:pt x="14335" y="79213"/>
                    <a:pt x="13633" y="78260"/>
                    <a:pt x="13169" y="77224"/>
                  </a:cubicBezTo>
                  <a:cubicBezTo>
                    <a:pt x="13085" y="77105"/>
                    <a:pt x="13061" y="76962"/>
                    <a:pt x="13014" y="76831"/>
                  </a:cubicBezTo>
                  <a:cubicBezTo>
                    <a:pt x="12966" y="76700"/>
                    <a:pt x="12907" y="76569"/>
                    <a:pt x="12859" y="76426"/>
                  </a:cubicBezTo>
                  <a:cubicBezTo>
                    <a:pt x="12835" y="76296"/>
                    <a:pt x="12800" y="76153"/>
                    <a:pt x="12764" y="76022"/>
                  </a:cubicBezTo>
                  <a:lnTo>
                    <a:pt x="12704" y="75819"/>
                  </a:lnTo>
                  <a:cubicBezTo>
                    <a:pt x="12692" y="75748"/>
                    <a:pt x="12680" y="75676"/>
                    <a:pt x="12680" y="75605"/>
                  </a:cubicBezTo>
                  <a:cubicBezTo>
                    <a:pt x="12657" y="75462"/>
                    <a:pt x="12633" y="75319"/>
                    <a:pt x="12609" y="75176"/>
                  </a:cubicBezTo>
                  <a:cubicBezTo>
                    <a:pt x="12573" y="75045"/>
                    <a:pt x="12597" y="74891"/>
                    <a:pt x="12585" y="74748"/>
                  </a:cubicBezTo>
                  <a:lnTo>
                    <a:pt x="12549" y="74295"/>
                  </a:lnTo>
                  <a:cubicBezTo>
                    <a:pt x="12549" y="74033"/>
                    <a:pt x="12549" y="73700"/>
                    <a:pt x="12561" y="73617"/>
                  </a:cubicBezTo>
                  <a:cubicBezTo>
                    <a:pt x="12597" y="72462"/>
                    <a:pt x="12895" y="71343"/>
                    <a:pt x="13431" y="70342"/>
                  </a:cubicBezTo>
                  <a:cubicBezTo>
                    <a:pt x="13990" y="69354"/>
                    <a:pt x="14776" y="68473"/>
                    <a:pt x="15717" y="67830"/>
                  </a:cubicBezTo>
                  <a:cubicBezTo>
                    <a:pt x="16681" y="67199"/>
                    <a:pt x="17764" y="66806"/>
                    <a:pt x="18896" y="66663"/>
                  </a:cubicBezTo>
                  <a:cubicBezTo>
                    <a:pt x="19038" y="66640"/>
                    <a:pt x="19181" y="66651"/>
                    <a:pt x="19324" y="66640"/>
                  </a:cubicBezTo>
                  <a:lnTo>
                    <a:pt x="19538" y="66628"/>
                  </a:lnTo>
                  <a:lnTo>
                    <a:pt x="19646" y="66640"/>
                  </a:lnTo>
                  <a:lnTo>
                    <a:pt x="94572" y="66640"/>
                  </a:lnTo>
                  <a:lnTo>
                    <a:pt x="94679" y="66628"/>
                  </a:lnTo>
                  <a:lnTo>
                    <a:pt x="94822" y="66616"/>
                  </a:lnTo>
                  <a:lnTo>
                    <a:pt x="95119" y="66604"/>
                  </a:lnTo>
                  <a:lnTo>
                    <a:pt x="95703" y="66568"/>
                  </a:lnTo>
                  <a:cubicBezTo>
                    <a:pt x="96096" y="66544"/>
                    <a:pt x="96489" y="66544"/>
                    <a:pt x="96881" y="66485"/>
                  </a:cubicBezTo>
                  <a:lnTo>
                    <a:pt x="98048" y="66306"/>
                  </a:lnTo>
                  <a:lnTo>
                    <a:pt x="98632" y="66211"/>
                  </a:lnTo>
                  <a:lnTo>
                    <a:pt x="99203" y="66080"/>
                  </a:lnTo>
                  <a:lnTo>
                    <a:pt x="100346" y="65782"/>
                  </a:lnTo>
                  <a:cubicBezTo>
                    <a:pt x="100727" y="65675"/>
                    <a:pt x="101096" y="65520"/>
                    <a:pt x="101465" y="65389"/>
                  </a:cubicBezTo>
                  <a:cubicBezTo>
                    <a:pt x="101834" y="65247"/>
                    <a:pt x="102215" y="65127"/>
                    <a:pt x="102561" y="64961"/>
                  </a:cubicBezTo>
                  <a:cubicBezTo>
                    <a:pt x="103275" y="64616"/>
                    <a:pt x="104001" y="64306"/>
                    <a:pt x="104656" y="63877"/>
                  </a:cubicBezTo>
                  <a:cubicBezTo>
                    <a:pt x="107288" y="62318"/>
                    <a:pt x="109693" y="59960"/>
                    <a:pt x="111348" y="57365"/>
                  </a:cubicBezTo>
                  <a:cubicBezTo>
                    <a:pt x="111383" y="57317"/>
                    <a:pt x="111419" y="57257"/>
                    <a:pt x="111455" y="57198"/>
                  </a:cubicBezTo>
                  <a:cubicBezTo>
                    <a:pt x="111467" y="57174"/>
                    <a:pt x="111479" y="57150"/>
                    <a:pt x="111490" y="57138"/>
                  </a:cubicBezTo>
                  <a:lnTo>
                    <a:pt x="111490" y="57126"/>
                  </a:lnTo>
                  <a:cubicBezTo>
                    <a:pt x="113074" y="54519"/>
                    <a:pt x="114074" y="51531"/>
                    <a:pt x="114288" y="48483"/>
                  </a:cubicBezTo>
                  <a:cubicBezTo>
                    <a:pt x="114527" y="45363"/>
                    <a:pt x="114026" y="42172"/>
                    <a:pt x="112812" y="39255"/>
                  </a:cubicBezTo>
                  <a:cubicBezTo>
                    <a:pt x="111562" y="36362"/>
                    <a:pt x="109633" y="33778"/>
                    <a:pt x="107228" y="31766"/>
                  </a:cubicBezTo>
                  <a:cubicBezTo>
                    <a:pt x="104799" y="29766"/>
                    <a:pt x="101894" y="28349"/>
                    <a:pt x="98810" y="27682"/>
                  </a:cubicBezTo>
                  <a:cubicBezTo>
                    <a:pt x="98429" y="27587"/>
                    <a:pt x="98036" y="27540"/>
                    <a:pt x="97643" y="27480"/>
                  </a:cubicBezTo>
                  <a:cubicBezTo>
                    <a:pt x="97251" y="27420"/>
                    <a:pt x="96870" y="27349"/>
                    <a:pt x="96477" y="27325"/>
                  </a:cubicBezTo>
                  <a:lnTo>
                    <a:pt x="95298" y="27266"/>
                  </a:lnTo>
                  <a:lnTo>
                    <a:pt x="94715" y="27218"/>
                  </a:lnTo>
                  <a:lnTo>
                    <a:pt x="94298" y="27206"/>
                  </a:lnTo>
                  <a:lnTo>
                    <a:pt x="71783" y="27206"/>
                  </a:lnTo>
                  <a:cubicBezTo>
                    <a:pt x="71140" y="27206"/>
                    <a:pt x="70676" y="27182"/>
                    <a:pt x="70676" y="27182"/>
                  </a:cubicBezTo>
                  <a:cubicBezTo>
                    <a:pt x="70650" y="27185"/>
                    <a:pt x="70624" y="27186"/>
                    <a:pt x="70598" y="27186"/>
                  </a:cubicBezTo>
                  <a:cubicBezTo>
                    <a:pt x="70484" y="27186"/>
                    <a:pt x="70376" y="27166"/>
                    <a:pt x="70259" y="27147"/>
                  </a:cubicBezTo>
                  <a:cubicBezTo>
                    <a:pt x="70116" y="27123"/>
                    <a:pt x="69973" y="27111"/>
                    <a:pt x="69830" y="27087"/>
                  </a:cubicBezTo>
                  <a:lnTo>
                    <a:pt x="69426" y="26980"/>
                  </a:lnTo>
                  <a:cubicBezTo>
                    <a:pt x="69283" y="26944"/>
                    <a:pt x="69140" y="26932"/>
                    <a:pt x="69009" y="26861"/>
                  </a:cubicBezTo>
                  <a:cubicBezTo>
                    <a:pt x="68747" y="26754"/>
                    <a:pt x="68473" y="26694"/>
                    <a:pt x="68223" y="26551"/>
                  </a:cubicBezTo>
                  <a:lnTo>
                    <a:pt x="67842" y="26361"/>
                  </a:lnTo>
                  <a:cubicBezTo>
                    <a:pt x="67723" y="26289"/>
                    <a:pt x="67604" y="26206"/>
                    <a:pt x="67473" y="26135"/>
                  </a:cubicBezTo>
                  <a:lnTo>
                    <a:pt x="67294" y="26027"/>
                  </a:lnTo>
                  <a:cubicBezTo>
                    <a:pt x="67235" y="25992"/>
                    <a:pt x="67175" y="25944"/>
                    <a:pt x="67116" y="25896"/>
                  </a:cubicBezTo>
                  <a:cubicBezTo>
                    <a:pt x="67009" y="25813"/>
                    <a:pt x="66890" y="25730"/>
                    <a:pt x="66771" y="25646"/>
                  </a:cubicBezTo>
                  <a:cubicBezTo>
                    <a:pt x="66663" y="25563"/>
                    <a:pt x="66568" y="25444"/>
                    <a:pt x="66461" y="25361"/>
                  </a:cubicBezTo>
                  <a:cubicBezTo>
                    <a:pt x="66354" y="25254"/>
                    <a:pt x="66223" y="25182"/>
                    <a:pt x="66140" y="25063"/>
                  </a:cubicBezTo>
                  <a:cubicBezTo>
                    <a:pt x="65961" y="24837"/>
                    <a:pt x="65735" y="24658"/>
                    <a:pt x="65592" y="24408"/>
                  </a:cubicBezTo>
                  <a:cubicBezTo>
                    <a:pt x="64889" y="23503"/>
                    <a:pt x="64401" y="22444"/>
                    <a:pt x="64235" y="21313"/>
                  </a:cubicBezTo>
                  <a:cubicBezTo>
                    <a:pt x="64211" y="21170"/>
                    <a:pt x="64175" y="20110"/>
                    <a:pt x="64175" y="20074"/>
                  </a:cubicBezTo>
                  <a:lnTo>
                    <a:pt x="64175" y="19979"/>
                  </a:lnTo>
                  <a:lnTo>
                    <a:pt x="64175" y="19169"/>
                  </a:lnTo>
                  <a:lnTo>
                    <a:pt x="64175" y="15895"/>
                  </a:lnTo>
                  <a:lnTo>
                    <a:pt x="66890" y="15895"/>
                  </a:lnTo>
                  <a:lnTo>
                    <a:pt x="5784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3124740" y="1467244"/>
              <a:ext cx="2847490" cy="3675956"/>
            </a:xfrm>
            <a:custGeom>
              <a:rect b="b" l="l" r="r" t="t"/>
              <a:pathLst>
                <a:path extrusionOk="0" h="132970" w="103002">
                  <a:moveTo>
                    <a:pt x="51507" y="1"/>
                  </a:moveTo>
                  <a:lnTo>
                    <a:pt x="51507" y="3727"/>
                  </a:lnTo>
                  <a:lnTo>
                    <a:pt x="52757" y="3727"/>
                  </a:lnTo>
                  <a:lnTo>
                    <a:pt x="52757" y="1"/>
                  </a:lnTo>
                  <a:close/>
                  <a:moveTo>
                    <a:pt x="51507" y="7442"/>
                  </a:moveTo>
                  <a:lnTo>
                    <a:pt x="51507" y="9180"/>
                  </a:lnTo>
                  <a:cubicBezTo>
                    <a:pt x="51507" y="9883"/>
                    <a:pt x="51566" y="10573"/>
                    <a:pt x="51662" y="11252"/>
                  </a:cubicBezTo>
                  <a:lnTo>
                    <a:pt x="52888" y="11073"/>
                  </a:lnTo>
                  <a:cubicBezTo>
                    <a:pt x="52793" y="10454"/>
                    <a:pt x="52757" y="9823"/>
                    <a:pt x="52757" y="9180"/>
                  </a:cubicBezTo>
                  <a:lnTo>
                    <a:pt x="52757" y="7442"/>
                  </a:lnTo>
                  <a:close/>
                  <a:moveTo>
                    <a:pt x="53888" y="14467"/>
                  </a:moveTo>
                  <a:lnTo>
                    <a:pt x="52757" y="14979"/>
                  </a:lnTo>
                  <a:cubicBezTo>
                    <a:pt x="53293" y="16157"/>
                    <a:pt x="53995" y="17265"/>
                    <a:pt x="54840" y="18265"/>
                  </a:cubicBezTo>
                  <a:lnTo>
                    <a:pt x="55781" y="17455"/>
                  </a:lnTo>
                  <a:cubicBezTo>
                    <a:pt x="55019" y="16550"/>
                    <a:pt x="54376" y="15550"/>
                    <a:pt x="53888" y="14467"/>
                  </a:cubicBezTo>
                  <a:close/>
                  <a:moveTo>
                    <a:pt x="58424" y="19812"/>
                  </a:moveTo>
                  <a:lnTo>
                    <a:pt x="57734" y="20848"/>
                  </a:lnTo>
                  <a:cubicBezTo>
                    <a:pt x="58817" y="21575"/>
                    <a:pt x="59984" y="22146"/>
                    <a:pt x="61222" y="22551"/>
                  </a:cubicBezTo>
                  <a:lnTo>
                    <a:pt x="61603" y="21360"/>
                  </a:lnTo>
                  <a:cubicBezTo>
                    <a:pt x="60484" y="21003"/>
                    <a:pt x="59412" y="20479"/>
                    <a:pt x="58424" y="19812"/>
                  </a:cubicBezTo>
                  <a:close/>
                  <a:moveTo>
                    <a:pt x="65092" y="21979"/>
                  </a:moveTo>
                  <a:lnTo>
                    <a:pt x="65056" y="23218"/>
                  </a:lnTo>
                  <a:cubicBezTo>
                    <a:pt x="65211" y="23218"/>
                    <a:pt x="65378" y="23230"/>
                    <a:pt x="65544" y="23230"/>
                  </a:cubicBezTo>
                  <a:lnTo>
                    <a:pt x="68795" y="23230"/>
                  </a:lnTo>
                  <a:lnTo>
                    <a:pt x="68795" y="21979"/>
                  </a:lnTo>
                  <a:close/>
                  <a:moveTo>
                    <a:pt x="72521" y="21979"/>
                  </a:moveTo>
                  <a:lnTo>
                    <a:pt x="72521" y="23230"/>
                  </a:lnTo>
                  <a:lnTo>
                    <a:pt x="76248" y="23230"/>
                  </a:lnTo>
                  <a:lnTo>
                    <a:pt x="76248" y="21979"/>
                  </a:lnTo>
                  <a:close/>
                  <a:moveTo>
                    <a:pt x="79975" y="21979"/>
                  </a:moveTo>
                  <a:lnTo>
                    <a:pt x="79975" y="23230"/>
                  </a:lnTo>
                  <a:lnTo>
                    <a:pt x="83689" y="23230"/>
                  </a:lnTo>
                  <a:lnTo>
                    <a:pt x="83689" y="21979"/>
                  </a:lnTo>
                  <a:close/>
                  <a:moveTo>
                    <a:pt x="87416" y="21979"/>
                  </a:moveTo>
                  <a:lnTo>
                    <a:pt x="87416" y="23230"/>
                  </a:lnTo>
                  <a:lnTo>
                    <a:pt x="88952" y="23230"/>
                  </a:lnTo>
                  <a:cubicBezTo>
                    <a:pt x="89654" y="23230"/>
                    <a:pt x="90357" y="23277"/>
                    <a:pt x="91035" y="23396"/>
                  </a:cubicBezTo>
                  <a:lnTo>
                    <a:pt x="91238" y="22170"/>
                  </a:lnTo>
                  <a:cubicBezTo>
                    <a:pt x="90488" y="22039"/>
                    <a:pt x="89726" y="21979"/>
                    <a:pt x="88952" y="21979"/>
                  </a:cubicBezTo>
                  <a:close/>
                  <a:moveTo>
                    <a:pt x="94941" y="23313"/>
                  </a:moveTo>
                  <a:lnTo>
                    <a:pt x="94417" y="24444"/>
                  </a:lnTo>
                  <a:cubicBezTo>
                    <a:pt x="95488" y="24944"/>
                    <a:pt x="96477" y="25599"/>
                    <a:pt x="97370" y="26385"/>
                  </a:cubicBezTo>
                  <a:lnTo>
                    <a:pt x="98191" y="25444"/>
                  </a:lnTo>
                  <a:cubicBezTo>
                    <a:pt x="97215" y="24587"/>
                    <a:pt x="96119" y="23873"/>
                    <a:pt x="94941" y="23313"/>
                  </a:cubicBezTo>
                  <a:close/>
                  <a:moveTo>
                    <a:pt x="100739" y="28373"/>
                  </a:moveTo>
                  <a:lnTo>
                    <a:pt x="99691" y="29052"/>
                  </a:lnTo>
                  <a:cubicBezTo>
                    <a:pt x="100346" y="30052"/>
                    <a:pt x="100846" y="31135"/>
                    <a:pt x="101192" y="32266"/>
                  </a:cubicBezTo>
                  <a:lnTo>
                    <a:pt x="102382" y="31897"/>
                  </a:lnTo>
                  <a:cubicBezTo>
                    <a:pt x="102001" y="30659"/>
                    <a:pt x="101442" y="29468"/>
                    <a:pt x="100739" y="28373"/>
                  </a:cubicBezTo>
                  <a:close/>
                  <a:moveTo>
                    <a:pt x="102989" y="35731"/>
                  </a:moveTo>
                  <a:lnTo>
                    <a:pt x="101751" y="35755"/>
                  </a:lnTo>
                  <a:cubicBezTo>
                    <a:pt x="101751" y="35850"/>
                    <a:pt x="101751" y="35934"/>
                    <a:pt x="101751" y="36017"/>
                  </a:cubicBezTo>
                  <a:cubicBezTo>
                    <a:pt x="101751" y="37124"/>
                    <a:pt x="101608" y="38220"/>
                    <a:pt x="101334" y="39267"/>
                  </a:cubicBezTo>
                  <a:lnTo>
                    <a:pt x="102537" y="39589"/>
                  </a:lnTo>
                  <a:cubicBezTo>
                    <a:pt x="102846" y="38434"/>
                    <a:pt x="103001" y="37231"/>
                    <a:pt x="103001" y="36017"/>
                  </a:cubicBezTo>
                  <a:cubicBezTo>
                    <a:pt x="103001" y="35922"/>
                    <a:pt x="102989" y="35826"/>
                    <a:pt x="102989" y="35731"/>
                  </a:cubicBezTo>
                  <a:close/>
                  <a:moveTo>
                    <a:pt x="99977" y="42541"/>
                  </a:moveTo>
                  <a:cubicBezTo>
                    <a:pt x="99370" y="43553"/>
                    <a:pt x="98620" y="44482"/>
                    <a:pt x="97763" y="45304"/>
                  </a:cubicBezTo>
                  <a:lnTo>
                    <a:pt x="98620" y="46209"/>
                  </a:lnTo>
                  <a:cubicBezTo>
                    <a:pt x="99560" y="45316"/>
                    <a:pt x="100382" y="44292"/>
                    <a:pt x="101037" y="43172"/>
                  </a:cubicBezTo>
                  <a:lnTo>
                    <a:pt x="99977" y="42541"/>
                  </a:lnTo>
                  <a:close/>
                  <a:moveTo>
                    <a:pt x="94881" y="47363"/>
                  </a:moveTo>
                  <a:cubicBezTo>
                    <a:pt x="93833" y="47911"/>
                    <a:pt x="92714" y="48316"/>
                    <a:pt x="91547" y="48554"/>
                  </a:cubicBezTo>
                  <a:lnTo>
                    <a:pt x="91797" y="49769"/>
                  </a:lnTo>
                  <a:cubicBezTo>
                    <a:pt x="93071" y="49507"/>
                    <a:pt x="94310" y="49066"/>
                    <a:pt x="95465" y="48471"/>
                  </a:cubicBezTo>
                  <a:lnTo>
                    <a:pt x="94881" y="47363"/>
                  </a:lnTo>
                  <a:close/>
                  <a:moveTo>
                    <a:pt x="17205" y="48816"/>
                  </a:moveTo>
                  <a:lnTo>
                    <a:pt x="17205" y="50054"/>
                  </a:lnTo>
                  <a:lnTo>
                    <a:pt x="20931" y="50054"/>
                  </a:lnTo>
                  <a:lnTo>
                    <a:pt x="20931" y="48816"/>
                  </a:lnTo>
                  <a:close/>
                  <a:moveTo>
                    <a:pt x="24658" y="48816"/>
                  </a:moveTo>
                  <a:lnTo>
                    <a:pt x="24658" y="50054"/>
                  </a:lnTo>
                  <a:lnTo>
                    <a:pt x="28373" y="50054"/>
                  </a:lnTo>
                  <a:lnTo>
                    <a:pt x="28373" y="48816"/>
                  </a:lnTo>
                  <a:close/>
                  <a:moveTo>
                    <a:pt x="32100" y="48816"/>
                  </a:moveTo>
                  <a:lnTo>
                    <a:pt x="32100" y="50054"/>
                  </a:lnTo>
                  <a:lnTo>
                    <a:pt x="35826" y="50054"/>
                  </a:lnTo>
                  <a:lnTo>
                    <a:pt x="35826" y="48816"/>
                  </a:lnTo>
                  <a:close/>
                  <a:moveTo>
                    <a:pt x="39553" y="48816"/>
                  </a:moveTo>
                  <a:lnTo>
                    <a:pt x="39553" y="50054"/>
                  </a:lnTo>
                  <a:lnTo>
                    <a:pt x="43280" y="50054"/>
                  </a:lnTo>
                  <a:lnTo>
                    <a:pt x="43280" y="48816"/>
                  </a:lnTo>
                  <a:close/>
                  <a:moveTo>
                    <a:pt x="47006" y="48816"/>
                  </a:moveTo>
                  <a:lnTo>
                    <a:pt x="47006" y="50054"/>
                  </a:lnTo>
                  <a:lnTo>
                    <a:pt x="50721" y="50054"/>
                  </a:lnTo>
                  <a:lnTo>
                    <a:pt x="50721" y="48816"/>
                  </a:lnTo>
                  <a:close/>
                  <a:moveTo>
                    <a:pt x="54448" y="48816"/>
                  </a:moveTo>
                  <a:lnTo>
                    <a:pt x="54448" y="50054"/>
                  </a:lnTo>
                  <a:lnTo>
                    <a:pt x="58174" y="50054"/>
                  </a:lnTo>
                  <a:lnTo>
                    <a:pt x="58174" y="48816"/>
                  </a:lnTo>
                  <a:close/>
                  <a:moveTo>
                    <a:pt x="61901" y="48816"/>
                  </a:moveTo>
                  <a:lnTo>
                    <a:pt x="61901" y="50054"/>
                  </a:lnTo>
                  <a:lnTo>
                    <a:pt x="65628" y="50054"/>
                  </a:lnTo>
                  <a:lnTo>
                    <a:pt x="65628" y="48816"/>
                  </a:lnTo>
                  <a:close/>
                  <a:moveTo>
                    <a:pt x="69342" y="48816"/>
                  </a:moveTo>
                  <a:lnTo>
                    <a:pt x="69342" y="50054"/>
                  </a:lnTo>
                  <a:lnTo>
                    <a:pt x="73069" y="50054"/>
                  </a:lnTo>
                  <a:lnTo>
                    <a:pt x="73069" y="48816"/>
                  </a:lnTo>
                  <a:close/>
                  <a:moveTo>
                    <a:pt x="76796" y="48816"/>
                  </a:moveTo>
                  <a:lnTo>
                    <a:pt x="76796" y="50054"/>
                  </a:lnTo>
                  <a:lnTo>
                    <a:pt x="80522" y="50054"/>
                  </a:lnTo>
                  <a:lnTo>
                    <a:pt x="80522" y="48816"/>
                  </a:lnTo>
                  <a:close/>
                  <a:moveTo>
                    <a:pt x="84249" y="48816"/>
                  </a:moveTo>
                  <a:lnTo>
                    <a:pt x="84249" y="50054"/>
                  </a:lnTo>
                  <a:lnTo>
                    <a:pt x="87976" y="50054"/>
                  </a:lnTo>
                  <a:lnTo>
                    <a:pt x="87976" y="48816"/>
                  </a:lnTo>
                  <a:close/>
                  <a:moveTo>
                    <a:pt x="13454" y="48828"/>
                  </a:moveTo>
                  <a:cubicBezTo>
                    <a:pt x="12157" y="48876"/>
                    <a:pt x="10871" y="49102"/>
                    <a:pt x="9632" y="49507"/>
                  </a:cubicBezTo>
                  <a:lnTo>
                    <a:pt x="10013" y="50685"/>
                  </a:lnTo>
                  <a:cubicBezTo>
                    <a:pt x="11145" y="50316"/>
                    <a:pt x="12311" y="50114"/>
                    <a:pt x="13502" y="50066"/>
                  </a:cubicBezTo>
                  <a:lnTo>
                    <a:pt x="13454" y="48828"/>
                  </a:lnTo>
                  <a:close/>
                  <a:moveTo>
                    <a:pt x="6144" y="51209"/>
                  </a:moveTo>
                  <a:cubicBezTo>
                    <a:pt x="5072" y="51935"/>
                    <a:pt x="4096" y="52805"/>
                    <a:pt x="3251" y="53805"/>
                  </a:cubicBezTo>
                  <a:lnTo>
                    <a:pt x="4203" y="54602"/>
                  </a:lnTo>
                  <a:cubicBezTo>
                    <a:pt x="4965" y="53698"/>
                    <a:pt x="5858" y="52900"/>
                    <a:pt x="6834" y="52233"/>
                  </a:cubicBezTo>
                  <a:lnTo>
                    <a:pt x="6144" y="51209"/>
                  </a:lnTo>
                  <a:close/>
                  <a:moveTo>
                    <a:pt x="1179" y="57091"/>
                  </a:moveTo>
                  <a:cubicBezTo>
                    <a:pt x="643" y="58270"/>
                    <a:pt x="286" y="59532"/>
                    <a:pt x="96" y="60818"/>
                  </a:cubicBezTo>
                  <a:lnTo>
                    <a:pt x="1322" y="60996"/>
                  </a:lnTo>
                  <a:cubicBezTo>
                    <a:pt x="1489" y="59817"/>
                    <a:pt x="1822" y="58674"/>
                    <a:pt x="2310" y="57603"/>
                  </a:cubicBezTo>
                  <a:lnTo>
                    <a:pt x="1179" y="57091"/>
                  </a:lnTo>
                  <a:close/>
                  <a:moveTo>
                    <a:pt x="1239" y="64568"/>
                  </a:moveTo>
                  <a:lnTo>
                    <a:pt x="0" y="64675"/>
                  </a:lnTo>
                  <a:cubicBezTo>
                    <a:pt x="107" y="65973"/>
                    <a:pt x="405" y="67247"/>
                    <a:pt x="869" y="68461"/>
                  </a:cubicBezTo>
                  <a:lnTo>
                    <a:pt x="2024" y="68021"/>
                  </a:lnTo>
                  <a:cubicBezTo>
                    <a:pt x="1608" y="66914"/>
                    <a:pt x="1346" y="65747"/>
                    <a:pt x="1239" y="64568"/>
                  </a:cubicBezTo>
                  <a:close/>
                  <a:moveTo>
                    <a:pt x="3739" y="71116"/>
                  </a:moveTo>
                  <a:lnTo>
                    <a:pt x="2751" y="71855"/>
                  </a:lnTo>
                  <a:cubicBezTo>
                    <a:pt x="3525" y="72902"/>
                    <a:pt x="4453" y="73831"/>
                    <a:pt x="5477" y="74617"/>
                  </a:cubicBezTo>
                  <a:lnTo>
                    <a:pt x="6239" y="73629"/>
                  </a:lnTo>
                  <a:cubicBezTo>
                    <a:pt x="5287" y="72902"/>
                    <a:pt x="4453" y="72057"/>
                    <a:pt x="3739" y="71116"/>
                  </a:cubicBezTo>
                  <a:close/>
                  <a:moveTo>
                    <a:pt x="9323" y="75367"/>
                  </a:moveTo>
                  <a:lnTo>
                    <a:pt x="8870" y="76522"/>
                  </a:lnTo>
                  <a:cubicBezTo>
                    <a:pt x="10073" y="76998"/>
                    <a:pt x="11347" y="77296"/>
                    <a:pt x="12645" y="77415"/>
                  </a:cubicBezTo>
                  <a:lnTo>
                    <a:pt x="12764" y="76177"/>
                  </a:lnTo>
                  <a:cubicBezTo>
                    <a:pt x="11585" y="76069"/>
                    <a:pt x="10418" y="75796"/>
                    <a:pt x="9323" y="75367"/>
                  </a:cubicBezTo>
                  <a:close/>
                  <a:moveTo>
                    <a:pt x="16431" y="76236"/>
                  </a:moveTo>
                  <a:lnTo>
                    <a:pt x="16431" y="77486"/>
                  </a:lnTo>
                  <a:lnTo>
                    <a:pt x="20158" y="77486"/>
                  </a:lnTo>
                  <a:lnTo>
                    <a:pt x="20158" y="76236"/>
                  </a:lnTo>
                  <a:close/>
                  <a:moveTo>
                    <a:pt x="23872" y="76236"/>
                  </a:moveTo>
                  <a:lnTo>
                    <a:pt x="23872" y="77486"/>
                  </a:lnTo>
                  <a:lnTo>
                    <a:pt x="27599" y="77486"/>
                  </a:lnTo>
                  <a:lnTo>
                    <a:pt x="27599" y="76236"/>
                  </a:lnTo>
                  <a:close/>
                  <a:moveTo>
                    <a:pt x="31326" y="76236"/>
                  </a:moveTo>
                  <a:lnTo>
                    <a:pt x="31326" y="77486"/>
                  </a:lnTo>
                  <a:lnTo>
                    <a:pt x="35052" y="77486"/>
                  </a:lnTo>
                  <a:lnTo>
                    <a:pt x="35052" y="76236"/>
                  </a:lnTo>
                  <a:close/>
                  <a:moveTo>
                    <a:pt x="38779" y="76236"/>
                  </a:moveTo>
                  <a:lnTo>
                    <a:pt x="38779" y="77486"/>
                  </a:lnTo>
                  <a:lnTo>
                    <a:pt x="42494" y="77486"/>
                  </a:lnTo>
                  <a:lnTo>
                    <a:pt x="42494" y="76236"/>
                  </a:lnTo>
                  <a:close/>
                  <a:moveTo>
                    <a:pt x="46220" y="76236"/>
                  </a:moveTo>
                  <a:lnTo>
                    <a:pt x="46220" y="77486"/>
                  </a:lnTo>
                  <a:lnTo>
                    <a:pt x="49947" y="77486"/>
                  </a:lnTo>
                  <a:lnTo>
                    <a:pt x="49947" y="76236"/>
                  </a:lnTo>
                  <a:close/>
                  <a:moveTo>
                    <a:pt x="53674" y="76236"/>
                  </a:moveTo>
                  <a:lnTo>
                    <a:pt x="53674" y="77486"/>
                  </a:lnTo>
                  <a:lnTo>
                    <a:pt x="57400" y="77486"/>
                  </a:lnTo>
                  <a:lnTo>
                    <a:pt x="57400" y="76236"/>
                  </a:lnTo>
                  <a:close/>
                  <a:moveTo>
                    <a:pt x="61127" y="76236"/>
                  </a:moveTo>
                  <a:lnTo>
                    <a:pt x="61127" y="77486"/>
                  </a:lnTo>
                  <a:lnTo>
                    <a:pt x="64842" y="77486"/>
                  </a:lnTo>
                  <a:lnTo>
                    <a:pt x="64842" y="76236"/>
                  </a:lnTo>
                  <a:close/>
                  <a:moveTo>
                    <a:pt x="68568" y="76236"/>
                  </a:moveTo>
                  <a:lnTo>
                    <a:pt x="68568" y="77486"/>
                  </a:lnTo>
                  <a:lnTo>
                    <a:pt x="72295" y="77486"/>
                  </a:lnTo>
                  <a:lnTo>
                    <a:pt x="72295" y="76236"/>
                  </a:lnTo>
                  <a:close/>
                  <a:moveTo>
                    <a:pt x="76022" y="76236"/>
                  </a:moveTo>
                  <a:lnTo>
                    <a:pt x="76022" y="77486"/>
                  </a:lnTo>
                  <a:lnTo>
                    <a:pt x="79748" y="77486"/>
                  </a:lnTo>
                  <a:lnTo>
                    <a:pt x="79748" y="76236"/>
                  </a:lnTo>
                  <a:close/>
                  <a:moveTo>
                    <a:pt x="83475" y="76236"/>
                  </a:moveTo>
                  <a:lnTo>
                    <a:pt x="83475" y="77486"/>
                  </a:lnTo>
                  <a:lnTo>
                    <a:pt x="87190" y="77486"/>
                  </a:lnTo>
                  <a:lnTo>
                    <a:pt x="87190" y="76236"/>
                  </a:lnTo>
                  <a:close/>
                  <a:moveTo>
                    <a:pt x="91000" y="76391"/>
                  </a:moveTo>
                  <a:lnTo>
                    <a:pt x="90821" y="77617"/>
                  </a:lnTo>
                  <a:cubicBezTo>
                    <a:pt x="92000" y="77784"/>
                    <a:pt x="93143" y="78117"/>
                    <a:pt x="94214" y="78605"/>
                  </a:cubicBezTo>
                  <a:lnTo>
                    <a:pt x="94726" y="77474"/>
                  </a:lnTo>
                  <a:cubicBezTo>
                    <a:pt x="93548" y="76939"/>
                    <a:pt x="92286" y="76569"/>
                    <a:pt x="91000" y="76391"/>
                  </a:cubicBezTo>
                  <a:close/>
                  <a:moveTo>
                    <a:pt x="98013" y="79546"/>
                  </a:moveTo>
                  <a:lnTo>
                    <a:pt x="97215" y="80499"/>
                  </a:lnTo>
                  <a:cubicBezTo>
                    <a:pt x="98120" y="81261"/>
                    <a:pt x="98917" y="82153"/>
                    <a:pt x="99572" y="83130"/>
                  </a:cubicBezTo>
                  <a:lnTo>
                    <a:pt x="100608" y="82439"/>
                  </a:lnTo>
                  <a:cubicBezTo>
                    <a:pt x="99882" y="81356"/>
                    <a:pt x="99001" y="80391"/>
                    <a:pt x="98013" y="79546"/>
                  </a:cubicBezTo>
                  <a:close/>
                  <a:moveTo>
                    <a:pt x="102311" y="85928"/>
                  </a:moveTo>
                  <a:lnTo>
                    <a:pt x="101132" y="86309"/>
                  </a:lnTo>
                  <a:cubicBezTo>
                    <a:pt x="101489" y="87440"/>
                    <a:pt x="101703" y="88607"/>
                    <a:pt x="101751" y="89797"/>
                  </a:cubicBezTo>
                  <a:lnTo>
                    <a:pt x="102989" y="89750"/>
                  </a:lnTo>
                  <a:cubicBezTo>
                    <a:pt x="102942" y="88452"/>
                    <a:pt x="102716" y="87166"/>
                    <a:pt x="102311" y="85928"/>
                  </a:cubicBezTo>
                  <a:close/>
                  <a:moveTo>
                    <a:pt x="101430" y="93333"/>
                  </a:moveTo>
                  <a:cubicBezTo>
                    <a:pt x="101156" y="94488"/>
                    <a:pt x="100727" y="95596"/>
                    <a:pt x="100156" y="96631"/>
                  </a:cubicBezTo>
                  <a:lnTo>
                    <a:pt x="101239" y="97239"/>
                  </a:lnTo>
                  <a:cubicBezTo>
                    <a:pt x="101870" y="96096"/>
                    <a:pt x="102346" y="94881"/>
                    <a:pt x="102632" y="93619"/>
                  </a:cubicBezTo>
                  <a:lnTo>
                    <a:pt x="101430" y="93333"/>
                  </a:lnTo>
                  <a:close/>
                  <a:moveTo>
                    <a:pt x="98024" y="99465"/>
                  </a:moveTo>
                  <a:cubicBezTo>
                    <a:pt x="97191" y="100310"/>
                    <a:pt x="96239" y="101025"/>
                    <a:pt x="95215" y="101608"/>
                  </a:cubicBezTo>
                  <a:lnTo>
                    <a:pt x="95822" y="102692"/>
                  </a:lnTo>
                  <a:cubicBezTo>
                    <a:pt x="96953" y="102061"/>
                    <a:pt x="97989" y="101263"/>
                    <a:pt x="98906" y="100346"/>
                  </a:cubicBezTo>
                  <a:lnTo>
                    <a:pt x="98024" y="99465"/>
                  </a:lnTo>
                  <a:close/>
                  <a:moveTo>
                    <a:pt x="66009" y="103239"/>
                  </a:moveTo>
                  <a:lnTo>
                    <a:pt x="66009" y="104478"/>
                  </a:lnTo>
                  <a:lnTo>
                    <a:pt x="69735" y="104478"/>
                  </a:lnTo>
                  <a:lnTo>
                    <a:pt x="69735" y="103239"/>
                  </a:lnTo>
                  <a:close/>
                  <a:moveTo>
                    <a:pt x="73462" y="103239"/>
                  </a:moveTo>
                  <a:lnTo>
                    <a:pt x="73462" y="104478"/>
                  </a:lnTo>
                  <a:lnTo>
                    <a:pt x="77189" y="104478"/>
                  </a:lnTo>
                  <a:lnTo>
                    <a:pt x="77189" y="103239"/>
                  </a:lnTo>
                  <a:close/>
                  <a:moveTo>
                    <a:pt x="80915" y="103239"/>
                  </a:moveTo>
                  <a:lnTo>
                    <a:pt x="80915" y="104478"/>
                  </a:lnTo>
                  <a:lnTo>
                    <a:pt x="84630" y="104478"/>
                  </a:lnTo>
                  <a:lnTo>
                    <a:pt x="84630" y="103239"/>
                  </a:lnTo>
                  <a:close/>
                  <a:moveTo>
                    <a:pt x="91917" y="102894"/>
                  </a:moveTo>
                  <a:cubicBezTo>
                    <a:pt x="90952" y="103120"/>
                    <a:pt x="89952" y="103239"/>
                    <a:pt x="88952" y="103239"/>
                  </a:cubicBezTo>
                  <a:lnTo>
                    <a:pt x="88357" y="103239"/>
                  </a:lnTo>
                  <a:lnTo>
                    <a:pt x="88357" y="104478"/>
                  </a:lnTo>
                  <a:lnTo>
                    <a:pt x="88952" y="104478"/>
                  </a:lnTo>
                  <a:cubicBezTo>
                    <a:pt x="90047" y="104478"/>
                    <a:pt x="91143" y="104359"/>
                    <a:pt x="92202" y="104109"/>
                  </a:cubicBezTo>
                  <a:lnTo>
                    <a:pt x="91917" y="102894"/>
                  </a:lnTo>
                  <a:close/>
                  <a:moveTo>
                    <a:pt x="62175" y="103644"/>
                  </a:moveTo>
                  <a:cubicBezTo>
                    <a:pt x="60913" y="103954"/>
                    <a:pt x="59698" y="104442"/>
                    <a:pt x="58567" y="105097"/>
                  </a:cubicBezTo>
                  <a:lnTo>
                    <a:pt x="59186" y="106168"/>
                  </a:lnTo>
                  <a:cubicBezTo>
                    <a:pt x="60210" y="105585"/>
                    <a:pt x="61317" y="105132"/>
                    <a:pt x="62472" y="104847"/>
                  </a:cubicBezTo>
                  <a:lnTo>
                    <a:pt x="62175" y="103644"/>
                  </a:lnTo>
                  <a:close/>
                  <a:moveTo>
                    <a:pt x="55495" y="107478"/>
                  </a:moveTo>
                  <a:cubicBezTo>
                    <a:pt x="54590" y="108407"/>
                    <a:pt x="53817" y="109454"/>
                    <a:pt x="53197" y="110597"/>
                  </a:cubicBezTo>
                  <a:lnTo>
                    <a:pt x="54293" y="111193"/>
                  </a:lnTo>
                  <a:cubicBezTo>
                    <a:pt x="54852" y="110145"/>
                    <a:pt x="55555" y="109193"/>
                    <a:pt x="56388" y="108335"/>
                  </a:cubicBezTo>
                  <a:lnTo>
                    <a:pt x="55495" y="107478"/>
                  </a:lnTo>
                  <a:close/>
                  <a:moveTo>
                    <a:pt x="51840" y="114241"/>
                  </a:moveTo>
                  <a:cubicBezTo>
                    <a:pt x="51626" y="115229"/>
                    <a:pt x="51507" y="116253"/>
                    <a:pt x="51507" y="117277"/>
                  </a:cubicBezTo>
                  <a:lnTo>
                    <a:pt x="51507" y="118075"/>
                  </a:lnTo>
                  <a:lnTo>
                    <a:pt x="52745" y="118075"/>
                  </a:lnTo>
                  <a:lnTo>
                    <a:pt x="52745" y="117277"/>
                  </a:lnTo>
                  <a:cubicBezTo>
                    <a:pt x="52745" y="116348"/>
                    <a:pt x="52852" y="115408"/>
                    <a:pt x="53055" y="114503"/>
                  </a:cubicBezTo>
                  <a:lnTo>
                    <a:pt x="51840" y="114241"/>
                  </a:lnTo>
                  <a:close/>
                  <a:moveTo>
                    <a:pt x="51507" y="121801"/>
                  </a:moveTo>
                  <a:lnTo>
                    <a:pt x="51507" y="125528"/>
                  </a:lnTo>
                  <a:lnTo>
                    <a:pt x="52757" y="125528"/>
                  </a:lnTo>
                  <a:lnTo>
                    <a:pt x="52757" y="121801"/>
                  </a:lnTo>
                  <a:close/>
                  <a:moveTo>
                    <a:pt x="51507" y="129243"/>
                  </a:moveTo>
                  <a:lnTo>
                    <a:pt x="51507" y="132969"/>
                  </a:lnTo>
                  <a:lnTo>
                    <a:pt x="52757" y="132969"/>
                  </a:lnTo>
                  <a:lnTo>
                    <a:pt x="52757" y="1292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" name="Google Shape;173;p16"/>
          <p:cNvGrpSpPr/>
          <p:nvPr/>
        </p:nvGrpSpPr>
        <p:grpSpPr>
          <a:xfrm>
            <a:off x="710275" y="2900830"/>
            <a:ext cx="2522400" cy="968999"/>
            <a:chOff x="710275" y="2900830"/>
            <a:chExt cx="2522400" cy="968999"/>
          </a:xfrm>
        </p:grpSpPr>
        <p:sp>
          <p:nvSpPr>
            <p:cNvPr id="174" name="Google Shape;174;p16"/>
            <p:cNvSpPr txBox="1"/>
            <p:nvPr/>
          </p:nvSpPr>
          <p:spPr>
            <a:xfrm>
              <a:off x="710275" y="3334929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Resolution of 1 problem </a:t>
              </a: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highlighted</a:t>
              </a: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existence of 2 new one </a:t>
              </a:r>
              <a:endParaRPr b="1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75" name="Google Shape;175;p16"/>
            <p:cNvGrpSpPr/>
            <p:nvPr/>
          </p:nvGrpSpPr>
          <p:grpSpPr>
            <a:xfrm rot="10800000">
              <a:off x="2665675" y="2900830"/>
              <a:ext cx="567000" cy="567000"/>
              <a:chOff x="6604775" y="1679913"/>
              <a:chExt cx="567000" cy="567000"/>
            </a:xfrm>
          </p:grpSpPr>
          <p:sp>
            <p:nvSpPr>
              <p:cNvPr id="176" name="Google Shape;176;p16"/>
              <p:cNvSpPr/>
              <p:nvPr/>
            </p:nvSpPr>
            <p:spPr>
              <a:xfrm rot="2700000">
                <a:off x="6687810" y="1762948"/>
                <a:ext cx="400930" cy="400930"/>
              </a:xfrm>
              <a:prstGeom prst="teardrop">
                <a:avLst>
                  <a:gd fmla="val 10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>
                <a:off x="6762521" y="1837683"/>
                <a:ext cx="251514" cy="251487"/>
              </a:xfrm>
              <a:custGeom>
                <a:rect b="b" l="l" r="r" t="t"/>
                <a:pathLst>
                  <a:path extrusionOk="0" h="9097" w="9098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8" name="Google Shape;178;p16"/>
            <p:cNvSpPr/>
            <p:nvPr/>
          </p:nvSpPr>
          <p:spPr>
            <a:xfrm>
              <a:off x="710275" y="3033719"/>
              <a:ext cx="1650600" cy="301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Efficiency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79" name="Google Shape;179;p16"/>
          <p:cNvGrpSpPr/>
          <p:nvPr/>
        </p:nvGrpSpPr>
        <p:grpSpPr>
          <a:xfrm>
            <a:off x="1943500" y="4112284"/>
            <a:ext cx="2508375" cy="910962"/>
            <a:chOff x="6783175" y="2315684"/>
            <a:chExt cx="2508375" cy="910962"/>
          </a:xfrm>
        </p:grpSpPr>
        <p:sp>
          <p:nvSpPr>
            <p:cNvPr id="180" name="Google Shape;180;p16"/>
            <p:cNvSpPr txBox="1"/>
            <p:nvPr/>
          </p:nvSpPr>
          <p:spPr>
            <a:xfrm>
              <a:off x="6783175" y="2691746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Google Collab to the rescue!</a:t>
              </a:r>
              <a:endParaRPr b="1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 rot="-8100000">
              <a:off x="8807585" y="2398719"/>
              <a:ext cx="400930" cy="400930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6783175" y="2390560"/>
              <a:ext cx="1650600" cy="301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Hardware Capacity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83" name="Google Shape;183;p16"/>
          <p:cNvGrpSpPr/>
          <p:nvPr/>
        </p:nvGrpSpPr>
        <p:grpSpPr>
          <a:xfrm>
            <a:off x="5911375" y="3543988"/>
            <a:ext cx="3136500" cy="969012"/>
            <a:chOff x="5911375" y="3543988"/>
            <a:chExt cx="3136500" cy="969012"/>
          </a:xfrm>
        </p:grpSpPr>
        <p:sp>
          <p:nvSpPr>
            <p:cNvPr id="184" name="Google Shape;184;p16"/>
            <p:cNvSpPr txBox="1"/>
            <p:nvPr/>
          </p:nvSpPr>
          <p:spPr>
            <a:xfrm>
              <a:off x="6783175" y="3978100"/>
              <a:ext cx="2264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Complicated Visualisation</a:t>
              </a:r>
              <a:endParaRPr b="1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due to large dataset</a:t>
              </a:r>
              <a:endParaRPr b="1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85" name="Google Shape;185;p16"/>
            <p:cNvGrpSpPr/>
            <p:nvPr/>
          </p:nvGrpSpPr>
          <p:grpSpPr>
            <a:xfrm>
              <a:off x="5911375" y="3543988"/>
              <a:ext cx="567000" cy="567000"/>
              <a:chOff x="6604775" y="1679913"/>
              <a:chExt cx="567000" cy="567000"/>
            </a:xfrm>
          </p:grpSpPr>
          <p:sp>
            <p:nvSpPr>
              <p:cNvPr id="186" name="Google Shape;186;p16"/>
              <p:cNvSpPr/>
              <p:nvPr/>
            </p:nvSpPr>
            <p:spPr>
              <a:xfrm rot="2700000">
                <a:off x="6687810" y="1762948"/>
                <a:ext cx="400930" cy="400930"/>
              </a:xfrm>
              <a:prstGeom prst="teardrop">
                <a:avLst>
                  <a:gd fmla="val 100000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6762521" y="1837683"/>
                <a:ext cx="251514" cy="251487"/>
              </a:xfrm>
              <a:custGeom>
                <a:rect b="b" l="l" r="r" t="t"/>
                <a:pathLst>
                  <a:path extrusionOk="0" h="9097" w="9098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8" name="Google Shape;188;p16"/>
            <p:cNvSpPr/>
            <p:nvPr/>
          </p:nvSpPr>
          <p:spPr>
            <a:xfrm>
              <a:off x="6783175" y="3676889"/>
              <a:ext cx="1650600" cy="301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File size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Google Shape;189;p16"/>
          <p:cNvGrpSpPr/>
          <p:nvPr/>
        </p:nvGrpSpPr>
        <p:grpSpPr>
          <a:xfrm>
            <a:off x="710275" y="1614488"/>
            <a:ext cx="3704165" cy="969012"/>
            <a:chOff x="710275" y="1614488"/>
            <a:chExt cx="3704165" cy="969012"/>
          </a:xfrm>
        </p:grpSpPr>
        <p:sp>
          <p:nvSpPr>
            <p:cNvPr id="190" name="Google Shape;190;p16"/>
            <p:cNvSpPr txBox="1"/>
            <p:nvPr/>
          </p:nvSpPr>
          <p:spPr>
            <a:xfrm>
              <a:off x="710275" y="2048600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Between: </a:t>
              </a:r>
              <a:endParaRPr b="1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Matplotlib complexity and Seaborn simplicity</a:t>
              </a:r>
              <a:endParaRPr b="1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91" name="Google Shape;191;p16"/>
            <p:cNvGrpSpPr/>
            <p:nvPr/>
          </p:nvGrpSpPr>
          <p:grpSpPr>
            <a:xfrm rot="10800000">
              <a:off x="2665675" y="1614488"/>
              <a:ext cx="567000" cy="567000"/>
              <a:chOff x="8028600" y="1679913"/>
              <a:chExt cx="567000" cy="567000"/>
            </a:xfrm>
          </p:grpSpPr>
          <p:sp>
            <p:nvSpPr>
              <p:cNvPr id="192" name="Google Shape;192;p16"/>
              <p:cNvSpPr/>
              <p:nvPr/>
            </p:nvSpPr>
            <p:spPr>
              <a:xfrm rot="2700000">
                <a:off x="8111635" y="1762948"/>
                <a:ext cx="400930" cy="400930"/>
              </a:xfrm>
              <a:prstGeom prst="teardrop">
                <a:avLst>
                  <a:gd fmla="val 10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3" name="Google Shape;193;p16"/>
              <p:cNvSpPr/>
              <p:nvPr/>
            </p:nvSpPr>
            <p:spPr>
              <a:xfrm>
                <a:off x="8186346" y="1837683"/>
                <a:ext cx="251514" cy="251487"/>
              </a:xfrm>
              <a:custGeom>
                <a:rect b="b" l="l" r="r" t="t"/>
                <a:pathLst>
                  <a:path extrusionOk="0" h="9097" w="9098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94" name="Google Shape;194;p16"/>
            <p:cNvSpPr/>
            <p:nvPr/>
          </p:nvSpPr>
          <p:spPr>
            <a:xfrm>
              <a:off x="710275" y="1747389"/>
              <a:ext cx="1650600" cy="301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Navigation</a:t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95" name="Google Shape;195;p16"/>
            <p:cNvCxnSpPr>
              <a:stCxn id="192" idx="3"/>
            </p:cNvCxnSpPr>
            <p:nvPr/>
          </p:nvCxnSpPr>
          <p:spPr>
            <a:xfrm>
              <a:off x="3149640" y="1897988"/>
              <a:ext cx="12648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96" name="Google Shape;196;p16"/>
          <p:cNvGrpSpPr/>
          <p:nvPr/>
        </p:nvGrpSpPr>
        <p:grpSpPr>
          <a:xfrm>
            <a:off x="6063775" y="2410059"/>
            <a:ext cx="2756400" cy="968987"/>
            <a:chOff x="5911375" y="2257659"/>
            <a:chExt cx="2756400" cy="968987"/>
          </a:xfrm>
        </p:grpSpPr>
        <p:sp>
          <p:nvSpPr>
            <p:cNvPr id="197" name="Google Shape;197;p16"/>
            <p:cNvSpPr txBox="1"/>
            <p:nvPr/>
          </p:nvSpPr>
          <p:spPr>
            <a:xfrm>
              <a:off x="6783175" y="2691746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Not always easy to find data for the right chart</a:t>
              </a:r>
              <a:endParaRPr b="1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98" name="Google Shape;198;p16"/>
            <p:cNvGrpSpPr/>
            <p:nvPr/>
          </p:nvGrpSpPr>
          <p:grpSpPr>
            <a:xfrm>
              <a:off x="5911375" y="2257659"/>
              <a:ext cx="567000" cy="567000"/>
              <a:chOff x="6604775" y="1679913"/>
              <a:chExt cx="567000" cy="567000"/>
            </a:xfrm>
          </p:grpSpPr>
          <p:sp>
            <p:nvSpPr>
              <p:cNvPr id="199" name="Google Shape;199;p16"/>
              <p:cNvSpPr/>
              <p:nvPr/>
            </p:nvSpPr>
            <p:spPr>
              <a:xfrm rot="2700000">
                <a:off x="6687810" y="1762948"/>
                <a:ext cx="400930" cy="400930"/>
              </a:xfrm>
              <a:prstGeom prst="teardrop">
                <a:avLst>
                  <a:gd fmla="val 10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6"/>
              <p:cNvSpPr/>
              <p:nvPr/>
            </p:nvSpPr>
            <p:spPr>
              <a:xfrm>
                <a:off x="6762521" y="1837683"/>
                <a:ext cx="251514" cy="251487"/>
              </a:xfrm>
              <a:custGeom>
                <a:rect b="b" l="l" r="r" t="t"/>
                <a:pathLst>
                  <a:path extrusionOk="0" h="9097" w="9098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1" name="Google Shape;201;p16"/>
            <p:cNvSpPr/>
            <p:nvPr/>
          </p:nvSpPr>
          <p:spPr>
            <a:xfrm>
              <a:off x="6783175" y="2390560"/>
              <a:ext cx="1650600" cy="301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Transformation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02" name="Google Shape;202;p16"/>
          <p:cNvSpPr/>
          <p:nvPr/>
        </p:nvSpPr>
        <p:spPr>
          <a:xfrm>
            <a:off x="4037996" y="4261504"/>
            <a:ext cx="251514" cy="251487"/>
          </a:xfrm>
          <a:custGeom>
            <a:rect b="b" l="l" r="r" t="t"/>
            <a:pathLst>
              <a:path extrusionOk="0" h="9097" w="9098">
                <a:moveTo>
                  <a:pt x="4549" y="0"/>
                </a:moveTo>
                <a:cubicBezTo>
                  <a:pt x="2037" y="0"/>
                  <a:pt x="1" y="2036"/>
                  <a:pt x="1" y="4548"/>
                </a:cubicBezTo>
                <a:cubicBezTo>
                  <a:pt x="1" y="7060"/>
                  <a:pt x="2037" y="9096"/>
                  <a:pt x="4549" y="9096"/>
                </a:cubicBezTo>
                <a:cubicBezTo>
                  <a:pt x="7061" y="9096"/>
                  <a:pt x="9097" y="7060"/>
                  <a:pt x="9097" y="4548"/>
                </a:cubicBezTo>
                <a:cubicBezTo>
                  <a:pt x="9097" y="2036"/>
                  <a:pt x="7061" y="0"/>
                  <a:pt x="45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Libraries:</a:t>
            </a:r>
            <a:r>
              <a:rPr lang="en"/>
              <a:t>What did the magic?</a:t>
            </a:r>
            <a:endParaRPr/>
          </a:p>
        </p:txBody>
      </p:sp>
      <p:grpSp>
        <p:nvGrpSpPr>
          <p:cNvPr id="208" name="Google Shape;208;p17"/>
          <p:cNvGrpSpPr/>
          <p:nvPr/>
        </p:nvGrpSpPr>
        <p:grpSpPr>
          <a:xfrm>
            <a:off x="710275" y="2458475"/>
            <a:ext cx="3344313" cy="748800"/>
            <a:chOff x="710275" y="2458475"/>
            <a:chExt cx="3344313" cy="748800"/>
          </a:xfrm>
        </p:grpSpPr>
        <p:sp>
          <p:nvSpPr>
            <p:cNvPr id="209" name="Google Shape;209;p17"/>
            <p:cNvSpPr/>
            <p:nvPr/>
          </p:nvSpPr>
          <p:spPr>
            <a:xfrm>
              <a:off x="2492925" y="2627225"/>
              <a:ext cx="1198200" cy="430500"/>
            </a:xfrm>
            <a:prstGeom prst="roundRect">
              <a:avLst>
                <a:gd fmla="val 16667" name="adj"/>
              </a:avLst>
            </a:pr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squarify</a:t>
              </a:r>
              <a:endParaRPr/>
            </a:p>
          </p:txBody>
        </p:sp>
        <p:cxnSp>
          <p:nvCxnSpPr>
            <p:cNvPr id="210" name="Google Shape;210;p17"/>
            <p:cNvCxnSpPr/>
            <p:nvPr/>
          </p:nvCxnSpPr>
          <p:spPr>
            <a:xfrm>
              <a:off x="3731188" y="2832875"/>
              <a:ext cx="323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1" name="Google Shape;211;p17"/>
            <p:cNvSpPr txBox="1"/>
            <p:nvPr/>
          </p:nvSpPr>
          <p:spPr>
            <a:xfrm>
              <a:off x="710275" y="2458475"/>
              <a:ext cx="15363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2" name="Google Shape;212;p17"/>
          <p:cNvSpPr/>
          <p:nvPr/>
        </p:nvSpPr>
        <p:spPr>
          <a:xfrm>
            <a:off x="4020475" y="2291000"/>
            <a:ext cx="1115400" cy="1108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Libraries</a:t>
            </a:r>
            <a:endParaRPr sz="1100"/>
          </a:p>
        </p:txBody>
      </p:sp>
      <p:grpSp>
        <p:nvGrpSpPr>
          <p:cNvPr id="213" name="Google Shape;213;p17"/>
          <p:cNvGrpSpPr/>
          <p:nvPr/>
        </p:nvGrpSpPr>
        <p:grpSpPr>
          <a:xfrm>
            <a:off x="5089325" y="2458475"/>
            <a:ext cx="3344300" cy="748800"/>
            <a:chOff x="5089325" y="2458475"/>
            <a:chExt cx="3344300" cy="748800"/>
          </a:xfrm>
        </p:grpSpPr>
        <p:sp>
          <p:nvSpPr>
            <p:cNvPr id="214" name="Google Shape;214;p17"/>
            <p:cNvSpPr/>
            <p:nvPr/>
          </p:nvSpPr>
          <p:spPr>
            <a:xfrm>
              <a:off x="5496625" y="2627225"/>
              <a:ext cx="1154400" cy="4113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pandas</a:t>
              </a:r>
              <a:endParaRPr/>
            </a:p>
          </p:txBody>
        </p:sp>
        <p:cxnSp>
          <p:nvCxnSpPr>
            <p:cNvPr id="215" name="Google Shape;215;p17"/>
            <p:cNvCxnSpPr/>
            <p:nvPr/>
          </p:nvCxnSpPr>
          <p:spPr>
            <a:xfrm>
              <a:off x="5089325" y="2832875"/>
              <a:ext cx="323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6" name="Google Shape;216;p17"/>
            <p:cNvSpPr txBox="1"/>
            <p:nvPr/>
          </p:nvSpPr>
          <p:spPr>
            <a:xfrm>
              <a:off x="6897325" y="2458475"/>
              <a:ext cx="15363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7" name="Google Shape;217;p17"/>
          <p:cNvGrpSpPr/>
          <p:nvPr/>
        </p:nvGrpSpPr>
        <p:grpSpPr>
          <a:xfrm>
            <a:off x="4734075" y="1257950"/>
            <a:ext cx="3699550" cy="1063204"/>
            <a:chOff x="4734075" y="1257950"/>
            <a:chExt cx="3699550" cy="1063204"/>
          </a:xfrm>
        </p:grpSpPr>
        <p:sp>
          <p:nvSpPr>
            <p:cNvPr id="218" name="Google Shape;218;p17"/>
            <p:cNvSpPr/>
            <p:nvPr/>
          </p:nvSpPr>
          <p:spPr>
            <a:xfrm>
              <a:off x="5496625" y="1422325"/>
              <a:ext cx="1154400" cy="4113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seaborn</a:t>
              </a:r>
              <a:endParaRPr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4734075" y="1909825"/>
              <a:ext cx="1318708" cy="411329"/>
            </a:xfrm>
            <a:custGeom>
              <a:rect b="b" l="l" r="r" t="t"/>
              <a:pathLst>
                <a:path extrusionOk="0" fill="none" h="15181" w="55507">
                  <a:moveTo>
                    <a:pt x="0" y="15181"/>
                  </a:moveTo>
                  <a:lnTo>
                    <a:pt x="0" y="5810"/>
                  </a:lnTo>
                  <a:lnTo>
                    <a:pt x="55507" y="5810"/>
                  </a:lnTo>
                  <a:lnTo>
                    <a:pt x="55507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7"/>
            <p:cNvSpPr txBox="1"/>
            <p:nvPr/>
          </p:nvSpPr>
          <p:spPr>
            <a:xfrm>
              <a:off x="6897325" y="1257950"/>
              <a:ext cx="15363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" name="Google Shape;221;p17"/>
          <p:cNvGrpSpPr/>
          <p:nvPr/>
        </p:nvGrpSpPr>
        <p:grpSpPr>
          <a:xfrm>
            <a:off x="4734075" y="3344669"/>
            <a:ext cx="3699550" cy="1063131"/>
            <a:chOff x="4734075" y="3344669"/>
            <a:chExt cx="3699550" cy="1063131"/>
          </a:xfrm>
        </p:grpSpPr>
        <p:sp>
          <p:nvSpPr>
            <p:cNvPr id="222" name="Google Shape;222;p17"/>
            <p:cNvSpPr/>
            <p:nvPr/>
          </p:nvSpPr>
          <p:spPr>
            <a:xfrm>
              <a:off x="5496625" y="3832225"/>
              <a:ext cx="1154400" cy="4113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numpy</a:t>
              </a: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4734075" y="3344669"/>
              <a:ext cx="1318708" cy="411356"/>
            </a:xfrm>
            <a:custGeom>
              <a:rect b="b" l="l" r="r" t="t"/>
              <a:pathLst>
                <a:path extrusionOk="0" fill="none" h="15182" w="55507">
                  <a:moveTo>
                    <a:pt x="0" y="1"/>
                  </a:moveTo>
                  <a:lnTo>
                    <a:pt x="0" y="9371"/>
                  </a:lnTo>
                  <a:lnTo>
                    <a:pt x="55507" y="9371"/>
                  </a:lnTo>
                  <a:lnTo>
                    <a:pt x="55507" y="1518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 txBox="1"/>
            <p:nvPr/>
          </p:nvSpPr>
          <p:spPr>
            <a:xfrm>
              <a:off x="6897325" y="3659000"/>
              <a:ext cx="15363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5" name="Google Shape;225;p17"/>
          <p:cNvGrpSpPr/>
          <p:nvPr/>
        </p:nvGrpSpPr>
        <p:grpSpPr>
          <a:xfrm>
            <a:off x="710275" y="1257950"/>
            <a:ext cx="3693200" cy="1063204"/>
            <a:chOff x="710275" y="1257950"/>
            <a:chExt cx="3693200" cy="1063204"/>
          </a:xfrm>
        </p:grpSpPr>
        <p:sp>
          <p:nvSpPr>
            <p:cNvPr id="226" name="Google Shape;226;p17"/>
            <p:cNvSpPr/>
            <p:nvPr/>
          </p:nvSpPr>
          <p:spPr>
            <a:xfrm>
              <a:off x="2492925" y="1352425"/>
              <a:ext cx="1228200" cy="481200"/>
            </a:xfrm>
            <a:prstGeom prst="roundRect">
              <a:avLst>
                <a:gd fmla="val 16667" name="adj"/>
              </a:avLst>
            </a:pr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wordcloud</a:t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3084776" y="1909825"/>
              <a:ext cx="1318700" cy="411329"/>
            </a:xfrm>
            <a:custGeom>
              <a:rect b="b" l="l" r="r" t="t"/>
              <a:pathLst>
                <a:path extrusionOk="0" fill="none" h="15181" w="55495">
                  <a:moveTo>
                    <a:pt x="0" y="0"/>
                  </a:moveTo>
                  <a:lnTo>
                    <a:pt x="0" y="6144"/>
                  </a:lnTo>
                  <a:lnTo>
                    <a:pt x="55495" y="6144"/>
                  </a:lnTo>
                  <a:lnTo>
                    <a:pt x="55495" y="1518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7"/>
            <p:cNvSpPr txBox="1"/>
            <p:nvPr/>
          </p:nvSpPr>
          <p:spPr>
            <a:xfrm>
              <a:off x="710275" y="1257950"/>
              <a:ext cx="15363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9" name="Google Shape;229;p17"/>
          <p:cNvGrpSpPr/>
          <p:nvPr/>
        </p:nvGrpSpPr>
        <p:grpSpPr>
          <a:xfrm>
            <a:off x="710275" y="3344669"/>
            <a:ext cx="3693200" cy="1063131"/>
            <a:chOff x="710275" y="3344669"/>
            <a:chExt cx="3693200" cy="1063131"/>
          </a:xfrm>
        </p:grpSpPr>
        <p:sp>
          <p:nvSpPr>
            <p:cNvPr id="230" name="Google Shape;230;p17"/>
            <p:cNvSpPr/>
            <p:nvPr/>
          </p:nvSpPr>
          <p:spPr>
            <a:xfrm>
              <a:off x="2492925" y="3832225"/>
              <a:ext cx="1220700" cy="3753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matplotlib</a:t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3084776" y="3344669"/>
              <a:ext cx="1318700" cy="411356"/>
            </a:xfrm>
            <a:custGeom>
              <a:rect b="b" l="l" r="r" t="t"/>
              <a:pathLst>
                <a:path extrusionOk="0" fill="none" h="15182" w="55495">
                  <a:moveTo>
                    <a:pt x="0" y="15181"/>
                  </a:moveTo>
                  <a:lnTo>
                    <a:pt x="0" y="9026"/>
                  </a:lnTo>
                  <a:lnTo>
                    <a:pt x="55495" y="9026"/>
                  </a:lnTo>
                  <a:lnTo>
                    <a:pt x="55495" y="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 txBox="1"/>
            <p:nvPr/>
          </p:nvSpPr>
          <p:spPr>
            <a:xfrm>
              <a:off x="710275" y="3659000"/>
              <a:ext cx="15363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3" name="Google Shape;233;p17"/>
          <p:cNvGrpSpPr/>
          <p:nvPr/>
        </p:nvGrpSpPr>
        <p:grpSpPr>
          <a:xfrm>
            <a:off x="3907975" y="3604025"/>
            <a:ext cx="3480175" cy="1190950"/>
            <a:chOff x="4953450" y="1257950"/>
            <a:chExt cx="3480175" cy="1190950"/>
          </a:xfrm>
        </p:grpSpPr>
        <p:sp>
          <p:nvSpPr>
            <p:cNvPr id="234" name="Google Shape;234;p17"/>
            <p:cNvSpPr/>
            <p:nvPr/>
          </p:nvSpPr>
          <p:spPr>
            <a:xfrm>
              <a:off x="4953450" y="1967700"/>
              <a:ext cx="1422600" cy="4812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LabelEncoder from </a:t>
              </a:r>
              <a:r>
                <a:rPr lang="en" sz="13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sklearn</a:t>
              </a:r>
              <a:endParaRPr sz="1000"/>
            </a:p>
          </p:txBody>
        </p:sp>
        <p:sp>
          <p:nvSpPr>
            <p:cNvPr id="235" name="Google Shape;235;p17"/>
            <p:cNvSpPr txBox="1"/>
            <p:nvPr/>
          </p:nvSpPr>
          <p:spPr>
            <a:xfrm>
              <a:off x="6897325" y="1257950"/>
              <a:ext cx="15363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6" name="Google Shape;236;p17"/>
          <p:cNvCxnSpPr>
            <a:stCxn id="212" idx="4"/>
          </p:cNvCxnSpPr>
          <p:nvPr/>
        </p:nvCxnSpPr>
        <p:spPr>
          <a:xfrm flipH="1">
            <a:off x="4574575" y="3399200"/>
            <a:ext cx="3600" cy="8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/>
          <p:nvPr/>
        </p:nvSpPr>
        <p:spPr>
          <a:xfrm rot="10800000">
            <a:off x="981463" y="1812763"/>
            <a:ext cx="2345400" cy="23454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8"/>
          <p:cNvSpPr/>
          <p:nvPr/>
        </p:nvSpPr>
        <p:spPr>
          <a:xfrm rot="10800000">
            <a:off x="1120363" y="1951663"/>
            <a:ext cx="2067600" cy="206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8"/>
          <p:cNvSpPr/>
          <p:nvPr/>
        </p:nvSpPr>
        <p:spPr>
          <a:xfrm flipH="1">
            <a:off x="1264663" y="2095963"/>
            <a:ext cx="1779000" cy="1779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8"/>
          <p:cNvSpPr/>
          <p:nvPr/>
        </p:nvSpPr>
        <p:spPr>
          <a:xfrm>
            <a:off x="4288032" y="1385505"/>
            <a:ext cx="1413900" cy="427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102,599 rows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245" name="Google Shape;245;p18"/>
          <p:cNvCxnSpPr>
            <a:stCxn id="244" idx="1"/>
            <a:endCxn id="246" idx="6"/>
          </p:cNvCxnSpPr>
          <p:nvPr/>
        </p:nvCxnSpPr>
        <p:spPr>
          <a:xfrm flipH="1">
            <a:off x="2830332" y="1599105"/>
            <a:ext cx="1457700" cy="40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18"/>
          <p:cNvSpPr/>
          <p:nvPr/>
        </p:nvSpPr>
        <p:spPr>
          <a:xfrm>
            <a:off x="2737065" y="1953036"/>
            <a:ext cx="93300" cy="9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"/>
          <p:cNvSpPr/>
          <p:nvPr/>
        </p:nvSpPr>
        <p:spPr>
          <a:xfrm>
            <a:off x="4288032" y="2078697"/>
            <a:ext cx="1413900" cy="427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26 columns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248" name="Google Shape;248;p18"/>
          <p:cNvCxnSpPr>
            <a:stCxn id="247" idx="1"/>
            <a:endCxn id="249" idx="6"/>
          </p:cNvCxnSpPr>
          <p:nvPr/>
        </p:nvCxnSpPr>
        <p:spPr>
          <a:xfrm flipH="1">
            <a:off x="3247932" y="2292297"/>
            <a:ext cx="1040100" cy="1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18"/>
          <p:cNvSpPr/>
          <p:nvPr/>
        </p:nvSpPr>
        <p:spPr>
          <a:xfrm>
            <a:off x="3154483" y="2410649"/>
            <a:ext cx="93300" cy="9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8"/>
          <p:cNvSpPr/>
          <p:nvPr/>
        </p:nvSpPr>
        <p:spPr>
          <a:xfrm>
            <a:off x="4288032" y="3464799"/>
            <a:ext cx="1413900" cy="4272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22 columns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251" name="Google Shape;251;p18"/>
          <p:cNvCxnSpPr>
            <a:stCxn id="250" idx="1"/>
            <a:endCxn id="252" idx="6"/>
          </p:cNvCxnSpPr>
          <p:nvPr/>
        </p:nvCxnSpPr>
        <p:spPr>
          <a:xfrm rot="10800000">
            <a:off x="3247932" y="3494199"/>
            <a:ext cx="1040100" cy="18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18"/>
          <p:cNvSpPr/>
          <p:nvPr/>
        </p:nvSpPr>
        <p:spPr>
          <a:xfrm>
            <a:off x="3154483" y="3447490"/>
            <a:ext cx="93300" cy="9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4288032" y="2771748"/>
            <a:ext cx="1413900" cy="4272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98,589 rows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254" name="Google Shape;254;p18"/>
          <p:cNvCxnSpPr>
            <a:stCxn id="253" idx="1"/>
            <a:endCxn id="255" idx="6"/>
          </p:cNvCxnSpPr>
          <p:nvPr/>
        </p:nvCxnSpPr>
        <p:spPr>
          <a:xfrm rot="10800000">
            <a:off x="3370332" y="2981148"/>
            <a:ext cx="917700" cy="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18"/>
          <p:cNvSpPr/>
          <p:nvPr/>
        </p:nvSpPr>
        <p:spPr>
          <a:xfrm>
            <a:off x="3276953" y="2934512"/>
            <a:ext cx="93300" cy="9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8"/>
          <p:cNvSpPr/>
          <p:nvPr/>
        </p:nvSpPr>
        <p:spPr>
          <a:xfrm>
            <a:off x="4288032" y="4157850"/>
            <a:ext cx="1413900" cy="4272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4,010 / 4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257" name="Google Shape;257;p18"/>
          <p:cNvCxnSpPr>
            <a:stCxn id="256" idx="1"/>
            <a:endCxn id="258" idx="6"/>
          </p:cNvCxnSpPr>
          <p:nvPr/>
        </p:nvCxnSpPr>
        <p:spPr>
          <a:xfrm rot="10800000">
            <a:off x="2830332" y="3971250"/>
            <a:ext cx="1457700" cy="40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18"/>
          <p:cNvSpPr/>
          <p:nvPr/>
        </p:nvSpPr>
        <p:spPr>
          <a:xfrm>
            <a:off x="2737065" y="3924596"/>
            <a:ext cx="93300" cy="93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8"/>
          <p:cNvSpPr txBox="1"/>
          <p:nvPr/>
        </p:nvSpPr>
        <p:spPr>
          <a:xfrm>
            <a:off x="6082932" y="3383400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cleaning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18"/>
          <p:cNvSpPr txBox="1"/>
          <p:nvPr/>
        </p:nvSpPr>
        <p:spPr>
          <a:xfrm>
            <a:off x="6082932" y="1304055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Before cleaning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18"/>
          <p:cNvSpPr txBox="1"/>
          <p:nvPr/>
        </p:nvSpPr>
        <p:spPr>
          <a:xfrm>
            <a:off x="6082932" y="2690418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cleaning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18"/>
          <p:cNvSpPr txBox="1"/>
          <p:nvPr/>
        </p:nvSpPr>
        <p:spPr>
          <a:xfrm>
            <a:off x="6082932" y="1997233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Before cleaning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18"/>
          <p:cNvSpPr txBox="1"/>
          <p:nvPr/>
        </p:nvSpPr>
        <p:spPr>
          <a:xfrm>
            <a:off x="6082925" y="4076375"/>
            <a:ext cx="27291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Rows/Columns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Dropped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18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Data:</a:t>
            </a:r>
            <a:r>
              <a:rPr lang="en"/>
              <a:t>Statistics</a:t>
            </a:r>
            <a:endParaRPr/>
          </a:p>
        </p:txBody>
      </p:sp>
      <p:grpSp>
        <p:nvGrpSpPr>
          <p:cNvPr id="265" name="Google Shape;265;p18"/>
          <p:cNvGrpSpPr/>
          <p:nvPr/>
        </p:nvGrpSpPr>
        <p:grpSpPr>
          <a:xfrm>
            <a:off x="1860069" y="2690291"/>
            <a:ext cx="588216" cy="590106"/>
            <a:chOff x="4206763" y="2450951"/>
            <a:chExt cx="322151" cy="322374"/>
          </a:xfrm>
        </p:grpSpPr>
        <p:sp>
          <p:nvSpPr>
            <p:cNvPr id="266" name="Google Shape;266;p18"/>
            <p:cNvSpPr/>
            <p:nvPr/>
          </p:nvSpPr>
          <p:spPr>
            <a:xfrm>
              <a:off x="4206763" y="2571650"/>
              <a:ext cx="322151" cy="201675"/>
            </a:xfrm>
            <a:custGeom>
              <a:rect b="b" l="l" r="r" t="t"/>
              <a:pathLst>
                <a:path extrusionOk="0" h="6336" w="10121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4210933" y="2450951"/>
              <a:ext cx="308878" cy="185537"/>
            </a:xfrm>
            <a:custGeom>
              <a:rect b="b" l="l" r="r" t="t"/>
              <a:pathLst>
                <a:path extrusionOk="0" h="5829" w="9704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Cleaning:</a:t>
            </a:r>
            <a:r>
              <a:rPr lang="en"/>
              <a:t>How was it done?</a:t>
            </a:r>
            <a:endParaRPr/>
          </a:p>
        </p:txBody>
      </p:sp>
      <p:grpSp>
        <p:nvGrpSpPr>
          <p:cNvPr id="273" name="Google Shape;273;p19"/>
          <p:cNvGrpSpPr/>
          <p:nvPr/>
        </p:nvGrpSpPr>
        <p:grpSpPr>
          <a:xfrm>
            <a:off x="4604438" y="2862775"/>
            <a:ext cx="1621650" cy="1545450"/>
            <a:chOff x="4604438" y="2862775"/>
            <a:chExt cx="1621650" cy="1545450"/>
          </a:xfrm>
        </p:grpSpPr>
        <p:sp>
          <p:nvSpPr>
            <p:cNvPr id="274" name="Google Shape;274;p19"/>
            <p:cNvSpPr/>
            <p:nvPr/>
          </p:nvSpPr>
          <p:spPr>
            <a:xfrm>
              <a:off x="4604438" y="2862775"/>
              <a:ext cx="1271600" cy="1271625"/>
            </a:xfrm>
            <a:custGeom>
              <a:rect b="b" l="l" r="r" t="t"/>
              <a:pathLst>
                <a:path extrusionOk="0" h="50865" w="50864">
                  <a:moveTo>
                    <a:pt x="28516" y="1"/>
                  </a:moveTo>
                  <a:cubicBezTo>
                    <a:pt x="12764" y="1"/>
                    <a:pt x="0" y="12764"/>
                    <a:pt x="0" y="28516"/>
                  </a:cubicBezTo>
                  <a:lnTo>
                    <a:pt x="0" y="50864"/>
                  </a:lnTo>
                  <a:lnTo>
                    <a:pt x="31707" y="50864"/>
                  </a:lnTo>
                  <a:cubicBezTo>
                    <a:pt x="42291" y="50864"/>
                    <a:pt x="50864" y="42280"/>
                    <a:pt x="50864" y="31707"/>
                  </a:cubicBezTo>
                  <a:lnTo>
                    <a:pt x="5086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00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Mean of numbers</a:t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5544738" y="3726875"/>
              <a:ext cx="681350" cy="681350"/>
            </a:xfrm>
            <a:custGeom>
              <a:rect b="b" l="l" r="r" t="t"/>
              <a:pathLst>
                <a:path extrusionOk="0" h="27254" w="27254">
                  <a:moveTo>
                    <a:pt x="0" y="1"/>
                  </a:moveTo>
                  <a:lnTo>
                    <a:pt x="0" y="27254"/>
                  </a:lnTo>
                  <a:lnTo>
                    <a:pt x="8096" y="27254"/>
                  </a:lnTo>
                  <a:cubicBezTo>
                    <a:pt x="18669" y="27254"/>
                    <a:pt x="27253" y="18670"/>
                    <a:pt x="27253" y="8085"/>
                  </a:cubicBezTo>
                  <a:lnTo>
                    <a:pt x="27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b="1"/>
            </a:p>
          </p:txBody>
        </p:sp>
      </p:grpSp>
      <p:grpSp>
        <p:nvGrpSpPr>
          <p:cNvPr id="276" name="Google Shape;276;p19"/>
          <p:cNvGrpSpPr/>
          <p:nvPr/>
        </p:nvGrpSpPr>
        <p:grpSpPr>
          <a:xfrm>
            <a:off x="4604438" y="1257525"/>
            <a:ext cx="1621650" cy="1545450"/>
            <a:chOff x="4604438" y="1257525"/>
            <a:chExt cx="1621650" cy="1545450"/>
          </a:xfrm>
        </p:grpSpPr>
        <p:sp>
          <p:nvSpPr>
            <p:cNvPr id="277" name="Google Shape;277;p19"/>
            <p:cNvSpPr/>
            <p:nvPr/>
          </p:nvSpPr>
          <p:spPr>
            <a:xfrm>
              <a:off x="4604438" y="1531375"/>
              <a:ext cx="1271600" cy="1271600"/>
            </a:xfrm>
            <a:custGeom>
              <a:rect b="b" l="l" r="r" t="t"/>
              <a:pathLst>
                <a:path extrusionOk="0" h="50864" w="50864">
                  <a:moveTo>
                    <a:pt x="0" y="0"/>
                  </a:moveTo>
                  <a:lnTo>
                    <a:pt x="0" y="22348"/>
                  </a:lnTo>
                  <a:cubicBezTo>
                    <a:pt x="0" y="38100"/>
                    <a:pt x="12764" y="50864"/>
                    <a:pt x="28516" y="50864"/>
                  </a:cubicBezTo>
                  <a:lnTo>
                    <a:pt x="50864" y="50864"/>
                  </a:lnTo>
                  <a:lnTo>
                    <a:pt x="50864" y="19157"/>
                  </a:lnTo>
                  <a:cubicBezTo>
                    <a:pt x="50864" y="8573"/>
                    <a:pt x="42291" y="0"/>
                    <a:pt x="3170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4572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Numeric Data Type</a:t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5544738" y="1257525"/>
              <a:ext cx="681350" cy="681350"/>
            </a:xfrm>
            <a:custGeom>
              <a:rect b="b" l="l" r="r" t="t"/>
              <a:pathLst>
                <a:path extrusionOk="0" h="27254" w="27254">
                  <a:moveTo>
                    <a:pt x="0" y="1"/>
                  </a:moveTo>
                  <a:lnTo>
                    <a:pt x="0" y="27254"/>
                  </a:lnTo>
                  <a:lnTo>
                    <a:pt x="27253" y="27254"/>
                  </a:lnTo>
                  <a:lnTo>
                    <a:pt x="27253" y="19158"/>
                  </a:lnTo>
                  <a:cubicBezTo>
                    <a:pt x="27253" y="8585"/>
                    <a:pt x="18669" y="1"/>
                    <a:pt x="8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/>
            </a:p>
          </p:txBody>
        </p:sp>
      </p:grpSp>
      <p:grpSp>
        <p:nvGrpSpPr>
          <p:cNvPr id="279" name="Google Shape;279;p19"/>
          <p:cNvGrpSpPr/>
          <p:nvPr/>
        </p:nvGrpSpPr>
        <p:grpSpPr>
          <a:xfrm>
            <a:off x="2917913" y="1257525"/>
            <a:ext cx="1621650" cy="1545450"/>
            <a:chOff x="2917913" y="1257525"/>
            <a:chExt cx="1621650" cy="1545450"/>
          </a:xfrm>
        </p:grpSpPr>
        <p:sp>
          <p:nvSpPr>
            <p:cNvPr id="280" name="Google Shape;280;p19"/>
            <p:cNvSpPr/>
            <p:nvPr/>
          </p:nvSpPr>
          <p:spPr>
            <a:xfrm>
              <a:off x="3267963" y="1531375"/>
              <a:ext cx="1271600" cy="1271600"/>
            </a:xfrm>
            <a:custGeom>
              <a:rect b="b" l="l" r="r" t="t"/>
              <a:pathLst>
                <a:path extrusionOk="0" h="50864" w="50864">
                  <a:moveTo>
                    <a:pt x="19157" y="0"/>
                  </a:moveTo>
                  <a:cubicBezTo>
                    <a:pt x="8573" y="0"/>
                    <a:pt x="0" y="8573"/>
                    <a:pt x="0" y="19157"/>
                  </a:cubicBezTo>
                  <a:lnTo>
                    <a:pt x="0" y="50864"/>
                  </a:lnTo>
                  <a:lnTo>
                    <a:pt x="22348" y="50864"/>
                  </a:lnTo>
                  <a:cubicBezTo>
                    <a:pt x="38088" y="50864"/>
                    <a:pt x="50864" y="38100"/>
                    <a:pt x="50864" y="22348"/>
                  </a:cubicBezTo>
                  <a:lnTo>
                    <a:pt x="5086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4572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Blanks</a:t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2917913" y="1257525"/>
              <a:ext cx="681350" cy="681350"/>
            </a:xfrm>
            <a:custGeom>
              <a:rect b="b" l="l" r="r" t="t"/>
              <a:pathLst>
                <a:path extrusionOk="0" h="27254" w="27254">
                  <a:moveTo>
                    <a:pt x="19158" y="1"/>
                  </a:moveTo>
                  <a:cubicBezTo>
                    <a:pt x="8573" y="1"/>
                    <a:pt x="0" y="8585"/>
                    <a:pt x="0" y="19158"/>
                  </a:cubicBezTo>
                  <a:lnTo>
                    <a:pt x="0" y="27254"/>
                  </a:lnTo>
                  <a:lnTo>
                    <a:pt x="27254" y="27254"/>
                  </a:lnTo>
                  <a:lnTo>
                    <a:pt x="272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82" name="Google Shape;282;p19"/>
          <p:cNvGrpSpPr/>
          <p:nvPr/>
        </p:nvGrpSpPr>
        <p:grpSpPr>
          <a:xfrm>
            <a:off x="2917913" y="2862775"/>
            <a:ext cx="1621650" cy="1545450"/>
            <a:chOff x="2917913" y="2862775"/>
            <a:chExt cx="1621650" cy="1545450"/>
          </a:xfrm>
        </p:grpSpPr>
        <p:sp>
          <p:nvSpPr>
            <p:cNvPr id="283" name="Google Shape;283;p19"/>
            <p:cNvSpPr/>
            <p:nvPr/>
          </p:nvSpPr>
          <p:spPr>
            <a:xfrm>
              <a:off x="3267963" y="2862775"/>
              <a:ext cx="1271600" cy="1271625"/>
            </a:xfrm>
            <a:custGeom>
              <a:rect b="b" l="l" r="r" t="t"/>
              <a:pathLst>
                <a:path extrusionOk="0" h="50865" w="50864">
                  <a:moveTo>
                    <a:pt x="0" y="1"/>
                  </a:moveTo>
                  <a:lnTo>
                    <a:pt x="0" y="31707"/>
                  </a:lnTo>
                  <a:cubicBezTo>
                    <a:pt x="0" y="42280"/>
                    <a:pt x="8573" y="50864"/>
                    <a:pt x="19157" y="50864"/>
                  </a:cubicBezTo>
                  <a:lnTo>
                    <a:pt x="50864" y="50864"/>
                  </a:lnTo>
                  <a:lnTo>
                    <a:pt x="50864" y="28516"/>
                  </a:lnTo>
                  <a:cubicBezTo>
                    <a:pt x="50864" y="12764"/>
                    <a:pt x="38088" y="1"/>
                    <a:pt x="2234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00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Error cells</a:t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2917913" y="3726875"/>
              <a:ext cx="681350" cy="681350"/>
            </a:xfrm>
            <a:custGeom>
              <a:rect b="b" l="l" r="r" t="t"/>
              <a:pathLst>
                <a:path extrusionOk="0" h="27254" w="27254">
                  <a:moveTo>
                    <a:pt x="0" y="1"/>
                  </a:moveTo>
                  <a:lnTo>
                    <a:pt x="0" y="8085"/>
                  </a:lnTo>
                  <a:cubicBezTo>
                    <a:pt x="0" y="18670"/>
                    <a:pt x="8573" y="27254"/>
                    <a:pt x="19158" y="27254"/>
                  </a:cubicBezTo>
                  <a:lnTo>
                    <a:pt x="27254" y="27254"/>
                  </a:lnTo>
                  <a:lnTo>
                    <a:pt x="272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/>
            </a:p>
          </p:txBody>
        </p:sp>
      </p:grpSp>
      <p:grpSp>
        <p:nvGrpSpPr>
          <p:cNvPr id="285" name="Google Shape;285;p19"/>
          <p:cNvGrpSpPr/>
          <p:nvPr/>
        </p:nvGrpSpPr>
        <p:grpSpPr>
          <a:xfrm>
            <a:off x="5002516" y="3612857"/>
            <a:ext cx="369805" cy="353782"/>
            <a:chOff x="3950316" y="3820307"/>
            <a:chExt cx="369805" cy="353782"/>
          </a:xfrm>
        </p:grpSpPr>
        <p:sp>
          <p:nvSpPr>
            <p:cNvPr id="286" name="Google Shape;286;p19"/>
            <p:cNvSpPr/>
            <p:nvPr/>
          </p:nvSpPr>
          <p:spPr>
            <a:xfrm>
              <a:off x="4040561" y="3880991"/>
              <a:ext cx="99802" cy="28383"/>
            </a:xfrm>
            <a:custGeom>
              <a:rect b="b" l="l" r="r" t="t"/>
              <a:pathLst>
                <a:path extrusionOk="0" h="891" w="3133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3950316" y="3820307"/>
              <a:ext cx="369805" cy="353782"/>
            </a:xfrm>
            <a:custGeom>
              <a:rect b="b" l="l" r="r" t="t"/>
              <a:pathLst>
                <a:path extrusionOk="0" h="11106" w="11609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4098219" y="3850602"/>
              <a:ext cx="101299" cy="195781"/>
            </a:xfrm>
            <a:custGeom>
              <a:rect b="b" l="l" r="r" t="t"/>
              <a:pathLst>
                <a:path extrusionOk="0" h="6146" w="318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3981789" y="3849136"/>
              <a:ext cx="103178" cy="198011"/>
            </a:xfrm>
            <a:custGeom>
              <a:rect b="b" l="l" r="r" t="t"/>
              <a:pathLst>
                <a:path extrusionOk="0" h="6216" w="3239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19"/>
          <p:cNvSpPr/>
          <p:nvPr/>
        </p:nvSpPr>
        <p:spPr>
          <a:xfrm>
            <a:off x="4997202" y="1786028"/>
            <a:ext cx="380444" cy="310077"/>
          </a:xfrm>
          <a:custGeom>
            <a:rect b="b" l="l" r="r" t="t"/>
            <a:pathLst>
              <a:path extrusionOk="0" h="9734" w="11943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9"/>
          <p:cNvSpPr txBox="1"/>
          <p:nvPr/>
        </p:nvSpPr>
        <p:spPr>
          <a:xfrm>
            <a:off x="710263" y="1784675"/>
            <a:ext cx="18846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Large number of Blanks in various columns - partially replaced, partially dropped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19"/>
          <p:cNvSpPr txBox="1"/>
          <p:nvPr/>
        </p:nvSpPr>
        <p:spPr>
          <a:xfrm>
            <a:off x="710263" y="3116087"/>
            <a:ext cx="18846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Large number of incorrect or mistyped data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19"/>
          <p:cNvSpPr txBox="1"/>
          <p:nvPr/>
        </p:nvSpPr>
        <p:spPr>
          <a:xfrm>
            <a:off x="6549175" y="3116087"/>
            <a:ext cx="18846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Some columns required to be filled with average value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19"/>
          <p:cNvSpPr txBox="1"/>
          <p:nvPr/>
        </p:nvSpPr>
        <p:spPr>
          <a:xfrm>
            <a:off x="6549175" y="1784675"/>
            <a:ext cx="21207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Numeric columns that instead of Integers were set up as Strings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5" name="Google Shape;2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571" y="1748759"/>
            <a:ext cx="483585" cy="383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19"/>
          <p:cNvGrpSpPr/>
          <p:nvPr/>
        </p:nvGrpSpPr>
        <p:grpSpPr>
          <a:xfrm>
            <a:off x="4435663" y="1429722"/>
            <a:ext cx="272713" cy="272713"/>
            <a:chOff x="4456875" y="1435075"/>
            <a:chExt cx="481825" cy="481825"/>
          </a:xfrm>
        </p:grpSpPr>
        <p:sp>
          <p:nvSpPr>
            <p:cNvPr id="297" name="Google Shape;297;p19"/>
            <p:cNvSpPr/>
            <p:nvPr/>
          </p:nvSpPr>
          <p:spPr>
            <a:xfrm>
              <a:off x="4624975" y="1465275"/>
              <a:ext cx="56650" cy="86000"/>
            </a:xfrm>
            <a:custGeom>
              <a:rect b="b" l="l" r="r" t="t"/>
              <a:pathLst>
                <a:path extrusionOk="0" h="3440" w="2266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4615275" y="1797425"/>
              <a:ext cx="66350" cy="89375"/>
            </a:xfrm>
            <a:custGeom>
              <a:rect b="b" l="l" r="r" t="t"/>
              <a:pathLst>
                <a:path extrusionOk="0" h="3575" w="2654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4583125" y="15472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4597950" y="1576075"/>
              <a:ext cx="83675" cy="87525"/>
            </a:xfrm>
            <a:custGeom>
              <a:rect b="b" l="l" r="r" t="t"/>
              <a:pathLst>
                <a:path extrusionOk="0" h="3501" w="3347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4597650" y="1692175"/>
              <a:ext cx="83975" cy="82450"/>
            </a:xfrm>
            <a:custGeom>
              <a:rect b="b" l="l" r="r" t="t"/>
              <a:pathLst>
                <a:path extrusionOk="0" h="3298" w="3359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4798050" y="1663575"/>
              <a:ext cx="28475" cy="28250"/>
            </a:xfrm>
            <a:custGeom>
              <a:rect b="b" l="l" r="r" t="t"/>
              <a:pathLst>
                <a:path extrusionOk="0" h="1130" w="1139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4710200" y="1435075"/>
              <a:ext cx="228500" cy="228525"/>
            </a:xfrm>
            <a:custGeom>
              <a:rect b="b" l="l" r="r" t="t"/>
              <a:pathLst>
                <a:path extrusionOk="0" h="9141" w="914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4819200" y="1593475"/>
              <a:ext cx="89400" cy="70125"/>
            </a:xfrm>
            <a:custGeom>
              <a:rect b="b" l="l" r="r" t="t"/>
              <a:pathLst>
                <a:path extrusionOk="0" h="2805" w="3576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4819200" y="1692175"/>
              <a:ext cx="89475" cy="66275"/>
            </a:xfrm>
            <a:custGeom>
              <a:rect b="b" l="l" r="r" t="t"/>
              <a:pathLst>
                <a:path extrusionOk="0" h="2651" w="3579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4456875" y="1691800"/>
              <a:ext cx="225125" cy="225100"/>
            </a:xfrm>
            <a:custGeom>
              <a:rect b="b" l="l" r="r" t="t"/>
              <a:pathLst>
                <a:path extrusionOk="0" h="9004" w="9005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4487000" y="1595125"/>
              <a:ext cx="88925" cy="68475"/>
            </a:xfrm>
            <a:custGeom>
              <a:rect b="b" l="l" r="r" t="t"/>
              <a:pathLst>
                <a:path extrusionOk="0" h="2739" w="3557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4486925" y="1692175"/>
              <a:ext cx="89450" cy="66350"/>
            </a:xfrm>
            <a:custGeom>
              <a:rect b="b" l="l" r="r" t="t"/>
              <a:pathLst>
                <a:path extrusionOk="0" h="2654" w="3578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4456875" y="1435075"/>
              <a:ext cx="225125" cy="228525"/>
            </a:xfrm>
            <a:custGeom>
              <a:rect b="b" l="l" r="r" t="t"/>
              <a:pathLst>
                <a:path extrusionOk="0" h="9141" w="9005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710200" y="1691800"/>
              <a:ext cx="228500" cy="225100"/>
            </a:xfrm>
            <a:custGeom>
              <a:rect b="b" l="l" r="r" t="t"/>
              <a:pathLst>
                <a:path extrusionOk="0" h="9004" w="914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710200" y="14652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4710200" y="1575850"/>
              <a:ext cx="86150" cy="87750"/>
            </a:xfrm>
            <a:custGeom>
              <a:rect b="b" l="l" r="r" t="t"/>
              <a:pathLst>
                <a:path extrusionOk="0" h="3510" w="3446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710200" y="17975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4681975" y="1776400"/>
              <a:ext cx="28250" cy="28350"/>
            </a:xfrm>
            <a:custGeom>
              <a:rect b="b" l="l" r="r" t="t"/>
              <a:pathLst>
                <a:path extrusionOk="0" h="1134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4710200" y="1692175"/>
              <a:ext cx="86150" cy="82450"/>
            </a:xfrm>
            <a:custGeom>
              <a:rect b="b" l="l" r="r" t="t"/>
              <a:pathLst>
                <a:path extrusionOk="0" h="3298" w="3446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6" name="Google Shape;316;p19"/>
          <p:cNvGrpSpPr/>
          <p:nvPr/>
        </p:nvGrpSpPr>
        <p:grpSpPr>
          <a:xfrm>
            <a:off x="3763573" y="3567965"/>
            <a:ext cx="277146" cy="277146"/>
            <a:chOff x="2085525" y="4992125"/>
            <a:chExt cx="481825" cy="481825"/>
          </a:xfrm>
        </p:grpSpPr>
        <p:sp>
          <p:nvSpPr>
            <p:cNvPr id="317" name="Google Shape;317;p19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Learnings:</a:t>
            </a:r>
            <a:r>
              <a:rPr lang="en"/>
              <a:t>What do we know?</a:t>
            </a:r>
            <a:endParaRPr/>
          </a:p>
        </p:txBody>
      </p:sp>
      <p:grpSp>
        <p:nvGrpSpPr>
          <p:cNvPr id="324" name="Google Shape;324;p20"/>
          <p:cNvGrpSpPr/>
          <p:nvPr/>
        </p:nvGrpSpPr>
        <p:grpSpPr>
          <a:xfrm>
            <a:off x="710273" y="1239125"/>
            <a:ext cx="6017186" cy="791050"/>
            <a:chOff x="852325" y="1239125"/>
            <a:chExt cx="5906730" cy="791050"/>
          </a:xfrm>
        </p:grpSpPr>
        <p:sp>
          <p:nvSpPr>
            <p:cNvPr id="325" name="Google Shape;325;p20"/>
            <p:cNvSpPr/>
            <p:nvPr/>
          </p:nvSpPr>
          <p:spPr>
            <a:xfrm>
              <a:off x="852325" y="1478375"/>
              <a:ext cx="448325" cy="551800"/>
            </a:xfrm>
            <a:custGeom>
              <a:rect b="b" l="l" r="r" t="t"/>
              <a:pathLst>
                <a:path extrusionOk="0" h="22072" w="17933">
                  <a:moveTo>
                    <a:pt x="6109" y="0"/>
                  </a:moveTo>
                  <a:lnTo>
                    <a:pt x="0" y="0"/>
                  </a:lnTo>
                  <a:lnTo>
                    <a:pt x="0" y="22072"/>
                  </a:lnTo>
                  <a:lnTo>
                    <a:pt x="17933" y="22072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oval"/>
            </a:ln>
          </p:spPr>
        </p:sp>
        <p:sp>
          <p:nvSpPr>
            <p:cNvPr id="326" name="Google Shape;326;p20"/>
            <p:cNvSpPr/>
            <p:nvPr/>
          </p:nvSpPr>
          <p:spPr>
            <a:xfrm>
              <a:off x="985350" y="1239125"/>
              <a:ext cx="1361100" cy="478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NAMES</a:t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2857255" y="1239125"/>
              <a:ext cx="3901800" cy="478500"/>
            </a:xfrm>
            <a:prstGeom prst="roundRect">
              <a:avLst>
                <a:gd fmla="val 50000" name="adj"/>
              </a:avLst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Names of hosts represents locations and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qualities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28" name="Google Shape;328;p20"/>
            <p:cNvCxnSpPr>
              <a:stCxn id="326" idx="3"/>
              <a:endCxn id="327" idx="1"/>
            </p:cNvCxnSpPr>
            <p:nvPr/>
          </p:nvCxnSpPr>
          <p:spPr>
            <a:xfrm>
              <a:off x="2346450" y="1478375"/>
              <a:ext cx="510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329" name="Google Shape;329;p20"/>
          <p:cNvGrpSpPr/>
          <p:nvPr/>
        </p:nvGrpSpPr>
        <p:grpSpPr>
          <a:xfrm>
            <a:off x="1116810" y="1913025"/>
            <a:ext cx="6037166" cy="791050"/>
            <a:chOff x="1251400" y="1913025"/>
            <a:chExt cx="5926343" cy="791050"/>
          </a:xfrm>
        </p:grpSpPr>
        <p:sp>
          <p:nvSpPr>
            <p:cNvPr id="330" name="Google Shape;330;p20"/>
            <p:cNvSpPr/>
            <p:nvPr/>
          </p:nvSpPr>
          <p:spPr>
            <a:xfrm>
              <a:off x="1251400" y="2152275"/>
              <a:ext cx="448325" cy="551800"/>
            </a:xfrm>
            <a:custGeom>
              <a:rect b="b" l="l" r="r" t="t"/>
              <a:pathLst>
                <a:path extrusionOk="0" h="22072" w="17933">
                  <a:moveTo>
                    <a:pt x="6109" y="0"/>
                  </a:moveTo>
                  <a:lnTo>
                    <a:pt x="0" y="0"/>
                  </a:lnTo>
                  <a:lnTo>
                    <a:pt x="0" y="22072"/>
                  </a:lnTo>
                  <a:lnTo>
                    <a:pt x="17933" y="2207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oval"/>
            </a:ln>
          </p:spPr>
        </p:sp>
        <p:sp>
          <p:nvSpPr>
            <p:cNvPr id="331" name="Google Shape;331;p20"/>
            <p:cNvSpPr/>
            <p:nvPr/>
          </p:nvSpPr>
          <p:spPr>
            <a:xfrm>
              <a:off x="3275943" y="1913050"/>
              <a:ext cx="3901800" cy="478500"/>
            </a:xfrm>
            <a:prstGeom prst="roundRect">
              <a:avLst>
                <a:gd fmla="val 50000" name="adj"/>
              </a:avLst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Smoking is the most important for the owners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1404039" y="1913025"/>
              <a:ext cx="1361100" cy="4785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RULES</a:t>
              </a:r>
              <a:endParaRPr>
                <a:solidFill>
                  <a:srgbClr val="000000"/>
                </a:solidFill>
              </a:endParaRPr>
            </a:p>
          </p:txBody>
        </p:sp>
        <p:cxnSp>
          <p:nvCxnSpPr>
            <p:cNvPr id="333" name="Google Shape;333;p20"/>
            <p:cNvCxnSpPr>
              <a:stCxn id="332" idx="3"/>
              <a:endCxn id="331" idx="1"/>
            </p:cNvCxnSpPr>
            <p:nvPr/>
          </p:nvCxnSpPr>
          <p:spPr>
            <a:xfrm>
              <a:off x="2765139" y="2152275"/>
              <a:ext cx="510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334" name="Google Shape;334;p20"/>
          <p:cNvGrpSpPr/>
          <p:nvPr/>
        </p:nvGrpSpPr>
        <p:grpSpPr>
          <a:xfrm>
            <a:off x="1543391" y="2586949"/>
            <a:ext cx="6037103" cy="791026"/>
            <a:chOff x="1670150" y="2586949"/>
            <a:chExt cx="5926282" cy="791026"/>
          </a:xfrm>
        </p:grpSpPr>
        <p:sp>
          <p:nvSpPr>
            <p:cNvPr id="335" name="Google Shape;335;p20"/>
            <p:cNvSpPr/>
            <p:nvPr/>
          </p:nvSpPr>
          <p:spPr>
            <a:xfrm>
              <a:off x="1670150" y="2826175"/>
              <a:ext cx="448325" cy="551800"/>
            </a:xfrm>
            <a:custGeom>
              <a:rect b="b" l="l" r="r" t="t"/>
              <a:pathLst>
                <a:path extrusionOk="0" h="22072" w="17933">
                  <a:moveTo>
                    <a:pt x="6109" y="0"/>
                  </a:moveTo>
                  <a:lnTo>
                    <a:pt x="0" y="0"/>
                  </a:lnTo>
                  <a:lnTo>
                    <a:pt x="0" y="22072"/>
                  </a:lnTo>
                  <a:lnTo>
                    <a:pt x="17933" y="22072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oval"/>
            </a:ln>
          </p:spPr>
        </p:sp>
        <p:sp>
          <p:nvSpPr>
            <p:cNvPr id="336" name="Google Shape;336;p20"/>
            <p:cNvSpPr/>
            <p:nvPr/>
          </p:nvSpPr>
          <p:spPr>
            <a:xfrm>
              <a:off x="1822728" y="2586950"/>
              <a:ext cx="1361100" cy="4785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FEES</a:t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3694632" y="2586949"/>
              <a:ext cx="3901800" cy="478500"/>
            </a:xfrm>
            <a:prstGeom prst="roundRect">
              <a:avLst>
                <a:gd fmla="val 50000" name="adj"/>
              </a:avLst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Hosts pay around 20 % of service fees to AirBnb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8" name="Google Shape;338;p20"/>
            <p:cNvCxnSpPr>
              <a:stCxn id="336" idx="3"/>
              <a:endCxn id="337" idx="1"/>
            </p:cNvCxnSpPr>
            <p:nvPr/>
          </p:nvCxnSpPr>
          <p:spPr>
            <a:xfrm>
              <a:off x="3183828" y="2826200"/>
              <a:ext cx="510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339" name="Google Shape;339;p20"/>
          <p:cNvGrpSpPr/>
          <p:nvPr/>
        </p:nvGrpSpPr>
        <p:grpSpPr>
          <a:xfrm>
            <a:off x="1969997" y="3260863"/>
            <a:ext cx="6037015" cy="791012"/>
            <a:chOff x="2088925" y="3260863"/>
            <a:chExt cx="5926195" cy="791012"/>
          </a:xfrm>
        </p:grpSpPr>
        <p:sp>
          <p:nvSpPr>
            <p:cNvPr id="340" name="Google Shape;340;p20"/>
            <p:cNvSpPr/>
            <p:nvPr/>
          </p:nvSpPr>
          <p:spPr>
            <a:xfrm>
              <a:off x="2088925" y="3500075"/>
              <a:ext cx="448325" cy="551800"/>
            </a:xfrm>
            <a:custGeom>
              <a:rect b="b" l="l" r="r" t="t"/>
              <a:pathLst>
                <a:path extrusionOk="0" h="22072" w="17933">
                  <a:moveTo>
                    <a:pt x="6109" y="0"/>
                  </a:moveTo>
                  <a:lnTo>
                    <a:pt x="0" y="0"/>
                  </a:lnTo>
                  <a:lnTo>
                    <a:pt x="0" y="22072"/>
                  </a:lnTo>
                  <a:lnTo>
                    <a:pt x="17933" y="22072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oval"/>
            </a:ln>
          </p:spPr>
        </p:sp>
        <p:sp>
          <p:nvSpPr>
            <p:cNvPr id="341" name="Google Shape;341;p20"/>
            <p:cNvSpPr/>
            <p:nvPr/>
          </p:nvSpPr>
          <p:spPr>
            <a:xfrm>
              <a:off x="2241417" y="3260863"/>
              <a:ext cx="1361100" cy="4785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RATING</a:t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4113320" y="3260874"/>
              <a:ext cx="3901800" cy="478500"/>
            </a:xfrm>
            <a:prstGeom prst="roundRect">
              <a:avLst>
                <a:gd fmla="val 50000" name="adj"/>
              </a:avLst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Hard to understand why data are showing as integers not floats with partial scores ie: 4.56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43" name="Google Shape;343;p20"/>
            <p:cNvCxnSpPr>
              <a:stCxn id="341" idx="3"/>
              <a:endCxn id="342" idx="1"/>
            </p:cNvCxnSpPr>
            <p:nvPr/>
          </p:nvCxnSpPr>
          <p:spPr>
            <a:xfrm>
              <a:off x="3602517" y="3500113"/>
              <a:ext cx="510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344" name="Google Shape;344;p20"/>
          <p:cNvGrpSpPr/>
          <p:nvPr/>
        </p:nvGrpSpPr>
        <p:grpSpPr>
          <a:xfrm>
            <a:off x="2551859" y="3934774"/>
            <a:ext cx="5881672" cy="478502"/>
            <a:chOff x="2660105" y="3934774"/>
            <a:chExt cx="5773703" cy="478502"/>
          </a:xfrm>
        </p:grpSpPr>
        <p:sp>
          <p:nvSpPr>
            <p:cNvPr id="345" name="Google Shape;345;p20"/>
            <p:cNvSpPr/>
            <p:nvPr/>
          </p:nvSpPr>
          <p:spPr>
            <a:xfrm>
              <a:off x="2660105" y="3934775"/>
              <a:ext cx="1361100" cy="4785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UNIQUE HOST</a:t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4532009" y="3934774"/>
              <a:ext cx="3901800" cy="478500"/>
            </a:xfrm>
            <a:prstGeom prst="roundRect">
              <a:avLst>
                <a:gd fmla="val 50000" name="adj"/>
              </a:avLst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House owners with multiple properties / Agencies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47" name="Google Shape;347;p20"/>
            <p:cNvCxnSpPr>
              <a:stCxn id="345" idx="3"/>
              <a:endCxn id="346" idx="1"/>
            </p:cNvCxnSpPr>
            <p:nvPr/>
          </p:nvCxnSpPr>
          <p:spPr>
            <a:xfrm>
              <a:off x="4021205" y="4174025"/>
              <a:ext cx="510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"/>
          <p:cNvSpPr txBox="1"/>
          <p:nvPr>
            <p:ph type="title"/>
          </p:nvPr>
        </p:nvSpPr>
        <p:spPr>
          <a:xfrm>
            <a:off x="710275" y="2318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Charts</a:t>
            </a:r>
            <a:r>
              <a:rPr lang="en">
                <a:solidFill>
                  <a:srgbClr val="0000FF"/>
                </a:solidFill>
              </a:rPr>
              <a:t>:</a:t>
            </a:r>
            <a:r>
              <a:rPr lang="en"/>
              <a:t>Linear</a:t>
            </a:r>
            <a:endParaRPr/>
          </a:p>
        </p:txBody>
      </p:sp>
      <p:pic>
        <p:nvPicPr>
          <p:cNvPr id="353" name="Google Shape;3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00" y="805075"/>
            <a:ext cx="5634642" cy="412985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1"/>
          <p:cNvSpPr txBox="1"/>
          <p:nvPr/>
        </p:nvSpPr>
        <p:spPr>
          <a:xfrm>
            <a:off x="6227600" y="1028725"/>
            <a:ext cx="280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Average renting price relative to construction year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21"/>
          <p:cNvSpPr txBox="1"/>
          <p:nvPr/>
        </p:nvSpPr>
        <p:spPr>
          <a:xfrm>
            <a:off x="6288975" y="1789375"/>
            <a:ext cx="258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Charm of older buildings might be influencing the price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6" name="Google Shape;3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8867" y="2488525"/>
            <a:ext cx="2186674" cy="218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ject Managemen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E850E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